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92663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1691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74443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80311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2321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4130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80600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7131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97033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24242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5945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280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4E7DB-0623-4F84-B927-DA60D5532202}" type="datetimeFigureOut">
              <a:rPr lang="hr-HR" smtClean="0"/>
              <a:t>16.5.2016.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9104-FE36-4606-B864-087B1E41B02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00596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RVS Zagrebačke županije – Zagreb istok</a:t>
            </a:r>
            <a:endParaRPr lang="hr-HR" sz="3600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>
                <a:solidFill>
                  <a:schemeClr val="tx1"/>
                </a:solidFill>
              </a:rPr>
              <a:t>UDRUŽIVANJE TRGOVAČKIH DRUŠTAVA OBUHVAĆENIH PROJEKTOM</a:t>
            </a:r>
            <a:endParaRPr lang="hr-H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5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7606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dirty="0" smtClean="0"/>
              <a:t>Trgovačka društva obuhvaćena projektom:</a:t>
            </a:r>
          </a:p>
          <a:p>
            <a:pPr marL="0" indent="0">
              <a:buNone/>
            </a:pPr>
            <a:endParaRPr lang="hr-HR" sz="2400" dirty="0" smtClean="0"/>
          </a:p>
          <a:p>
            <a:pPr marL="457200" indent="-457200">
              <a:buAutoNum type="arabicPeriod"/>
            </a:pPr>
            <a:r>
              <a:rPr lang="hr-HR" sz="2000" dirty="0" smtClean="0"/>
              <a:t>Vodoopskrba i odvodnja </a:t>
            </a:r>
            <a:r>
              <a:rPr lang="hr-HR" sz="2000" dirty="0"/>
              <a:t>Z</a:t>
            </a:r>
            <a:r>
              <a:rPr lang="hr-HR" sz="2000" dirty="0" smtClean="0"/>
              <a:t>agrebačke županije d.o.o.</a:t>
            </a:r>
          </a:p>
          <a:p>
            <a:pPr marL="457200" indent="-457200">
              <a:buAutoNum type="arabicPeriod"/>
            </a:pPr>
            <a:r>
              <a:rPr lang="hr-HR" sz="2000" dirty="0" smtClean="0"/>
              <a:t>Vodoopskrba i odvodnja Vrbovec d.o.o.</a:t>
            </a:r>
          </a:p>
          <a:p>
            <a:pPr marL="457200" indent="-457200">
              <a:buAutoNum type="arabicPeriod"/>
            </a:pPr>
            <a:r>
              <a:rPr lang="hr-HR" sz="2000" dirty="0" smtClean="0"/>
              <a:t>Vodoopskrba i odvodnja Ivanić Grad d.o.o.</a:t>
            </a:r>
          </a:p>
          <a:p>
            <a:pPr marL="457200" indent="-457200">
              <a:buAutoNum type="arabicPeriod"/>
            </a:pPr>
            <a:r>
              <a:rPr lang="hr-HR" sz="2000" dirty="0" smtClean="0"/>
              <a:t>Vodovod Zelina d.o.o.</a:t>
            </a:r>
          </a:p>
          <a:p>
            <a:pPr marL="457200" indent="-457200">
              <a:buAutoNum type="arabicPeriod"/>
            </a:pPr>
            <a:r>
              <a:rPr lang="hr-HR" sz="2000" dirty="0" smtClean="0"/>
              <a:t>Dukom d.o.o.</a:t>
            </a:r>
          </a:p>
          <a:p>
            <a:pPr marL="457200" indent="-457200">
              <a:buAutoNum type="arabicPeriod"/>
            </a:pPr>
            <a:r>
              <a:rPr lang="hr-HR" sz="2000" dirty="0" smtClean="0"/>
              <a:t>Odvodnja Ivanić Grad d.o.o.</a:t>
            </a:r>
          </a:p>
          <a:p>
            <a:pPr marL="457200" indent="-457200">
              <a:buAutoNum type="arabicPeriod"/>
            </a:pPr>
            <a:r>
              <a:rPr lang="hr-HR" sz="2000" dirty="0" smtClean="0"/>
              <a:t>Komunalac Brckovljani d.o.o.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42770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5446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dirty="0" smtClean="0"/>
              <a:t>TD obuhvaćena projektom (osnivači i udio u kapitalu):</a:t>
            </a:r>
          </a:p>
          <a:p>
            <a:pPr marL="0" indent="0">
              <a:buNone/>
            </a:pPr>
            <a:endParaRPr lang="hr-HR" sz="1800" dirty="0" smtClean="0"/>
          </a:p>
          <a:p>
            <a:pPr marL="0" indent="0">
              <a:buNone/>
            </a:pPr>
            <a:endParaRPr lang="hr-HR" sz="1800" dirty="0"/>
          </a:p>
          <a:p>
            <a:pPr marL="0" indent="0">
              <a:buNone/>
            </a:pPr>
            <a:endParaRPr lang="hr-HR" sz="1800" dirty="0" smtClean="0"/>
          </a:p>
        </p:txBody>
      </p:sp>
      <p:graphicFrame>
        <p:nvGraphicFramePr>
          <p:cNvPr id="8" name="Tablic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412271"/>
              </p:ext>
            </p:extLst>
          </p:nvPr>
        </p:nvGraphicFramePr>
        <p:xfrm>
          <a:off x="827584" y="908720"/>
          <a:ext cx="7488833" cy="55129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7424"/>
                <a:gridCol w="1127532"/>
                <a:gridCol w="631081"/>
                <a:gridCol w="631081"/>
                <a:gridCol w="631081"/>
                <a:gridCol w="631081"/>
                <a:gridCol w="689983"/>
                <a:gridCol w="689983"/>
                <a:gridCol w="689983"/>
                <a:gridCol w="631081"/>
                <a:gridCol w="538523"/>
              </a:tblGrid>
              <a:tr h="356683">
                <a:tc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 dirty="0" err="1">
                          <a:effectLst/>
                        </a:rPr>
                        <a:t>Red.broj</a:t>
                      </a:r>
                      <a:r>
                        <a:rPr lang="hr-HR" sz="1300" u="none" strike="noStrike" dirty="0">
                          <a:effectLst/>
                        </a:rPr>
                        <a:t>.</a:t>
                      </a:r>
                      <a:endParaRPr lang="hr-H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 dirty="0">
                          <a:effectLst/>
                        </a:rPr>
                        <a:t>Naziv društva</a:t>
                      </a:r>
                      <a:endParaRPr lang="hr-H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Osnivači</a:t>
                      </a:r>
                      <a:endParaRPr lang="hr-HR" sz="13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Iznos (kn)</a:t>
                      </a:r>
                      <a:endParaRPr lang="hr-HR" sz="13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 dirty="0">
                          <a:effectLst/>
                        </a:rPr>
                        <a:t>Udio (%)</a:t>
                      </a:r>
                      <a:endParaRPr lang="hr-H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</a:tr>
              <a:tr h="19311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hr-HR" sz="1300" u="sng" strike="noStrike" dirty="0">
                          <a:effectLst/>
                        </a:rPr>
                        <a:t>1.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 dirty="0">
                          <a:effectLst/>
                        </a:rPr>
                        <a:t>Vodoopskrba i odvodnja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>
                          <a:effectLst/>
                        </a:rPr>
                        <a:t>Zagrebačke županije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sng" strike="noStrike" dirty="0">
                          <a:effectLst/>
                        </a:rPr>
                        <a:t>Zagrebačka županija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1.000.000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hr-HR" sz="1300" u="none" strike="noStrike">
                          <a:effectLst/>
                        </a:rPr>
                        <a:t>2.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Vodoopskrba i odvodnja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 dirty="0">
                          <a:effectLst/>
                        </a:rPr>
                        <a:t> 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 dirty="0">
                          <a:effectLst/>
                        </a:rPr>
                        <a:t> 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 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 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>
                          <a:effectLst/>
                        </a:rPr>
                        <a:t>Vrbovec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1.500.000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 dirty="0">
                          <a:effectLst/>
                        </a:rPr>
                        <a:t>Grad Vrbovec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885.000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59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Dubrava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240.000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16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Gradec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150.000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10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OpćinaFarkaševac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90.000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6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Preseka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75.000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5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Rakovec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60.000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4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hr-HR" sz="1300" u="none" strike="noStrike">
                          <a:effectLst/>
                        </a:rPr>
                        <a:t>3.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Vodoopskrba i odvodnja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 dirty="0">
                          <a:effectLst/>
                        </a:rPr>
                        <a:t> 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>
                          <a:effectLst/>
                        </a:rPr>
                        <a:t>Ivanić Grad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3.221.900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Grad Ivanić Grad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1.610.950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50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Križ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966.570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30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Kloštar Ivanić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644.380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20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4.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>
                          <a:effectLst/>
                        </a:rPr>
                        <a:t>Vodovod Zelina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sng" strike="noStrike" dirty="0">
                          <a:effectLst/>
                        </a:rPr>
                        <a:t>Grad Sveti Ivan Zelina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1.500.000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5.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>
                          <a:effectLst/>
                        </a:rPr>
                        <a:t>Dukom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934.800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Grad Dugo Selo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467.400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50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Brckovljani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233.700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25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 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none" strike="noStrike">
                          <a:effectLst/>
                        </a:rPr>
                        <a:t>Općina Rugvica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>
                          <a:effectLst/>
                        </a:rPr>
                        <a:t>233.700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none" strike="noStrike" dirty="0">
                          <a:effectLst/>
                        </a:rPr>
                        <a:t>25</a:t>
                      </a:r>
                      <a:endParaRPr lang="hr-H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6.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>
                          <a:effectLst/>
                        </a:rPr>
                        <a:t>Odvodnja Ivanić Grad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sng" strike="noStrike" dirty="0">
                          <a:effectLst/>
                        </a:rPr>
                        <a:t>Grad Ivanić Grad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18.488.500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ctr" fontAlgn="b"/>
                      <a:r>
                        <a:rPr lang="hr-HR" sz="1300" u="none" strike="noStrike">
                          <a:effectLst/>
                        </a:rPr>
                        <a:t>7.</a:t>
                      </a:r>
                      <a:endParaRPr lang="hr-HR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300" u="sng" strike="noStrike" dirty="0" err="1">
                          <a:effectLst/>
                        </a:rPr>
                        <a:t>Komunlac</a:t>
                      </a:r>
                      <a:r>
                        <a:rPr lang="hr-HR" sz="1300" u="sng" strike="noStrike" dirty="0">
                          <a:effectLst/>
                        </a:rPr>
                        <a:t> Brckovljani d.o.o.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300" u="sng" strike="noStrike" dirty="0">
                          <a:effectLst/>
                        </a:rPr>
                        <a:t>Općina Brckovljani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20.000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u="sng" strike="noStrike" dirty="0">
                          <a:effectLst/>
                        </a:rPr>
                        <a:t>100</a:t>
                      </a:r>
                      <a:endParaRPr lang="hr-HR" sz="1300" b="0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193116"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</a:tr>
              <a:tr h="193116"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b="1" u="sng" strike="noStrike" dirty="0">
                          <a:effectLst/>
                        </a:rPr>
                        <a:t>UKUPNO:</a:t>
                      </a:r>
                      <a:endParaRPr lang="hr-HR" sz="13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300" b="1" u="sng" strike="noStrike" dirty="0">
                          <a:effectLst/>
                        </a:rPr>
                        <a:t>26.665.200</a:t>
                      </a:r>
                      <a:endParaRPr lang="hr-HR" sz="1300" b="1" i="0" u="sng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747" marR="6747" marT="6747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703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dirty="0" smtClean="0"/>
              <a:t>ViO Zagrebačke županije d.o.o. (po završetku udruživanja)</a:t>
            </a:r>
          </a:p>
          <a:p>
            <a:pPr marL="0" indent="0">
              <a:buNone/>
            </a:pPr>
            <a:endParaRPr lang="hr-HR" sz="2400" dirty="0"/>
          </a:p>
        </p:txBody>
      </p:sp>
      <p:graphicFrame>
        <p:nvGraphicFramePr>
          <p:cNvPr id="4" name="Tablic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46513"/>
              </p:ext>
            </p:extLst>
          </p:nvPr>
        </p:nvGraphicFramePr>
        <p:xfrm>
          <a:off x="899592" y="908707"/>
          <a:ext cx="7272809" cy="54006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4198"/>
                <a:gridCol w="894198"/>
                <a:gridCol w="894198"/>
                <a:gridCol w="977656"/>
                <a:gridCol w="977656"/>
                <a:gridCol w="977656"/>
                <a:gridCol w="894198"/>
                <a:gridCol w="763049"/>
              </a:tblGrid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Red.br.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Osnivači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Iznos (kn)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Udio (%)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0034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1.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Grad Dugo Selo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4.413.091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16,55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2.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Grad Sveti Ivan Zelina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4.031.778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15,12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3.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Grad Vrbovec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3.738.461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14,02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4.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Grad Ivanić Grad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3.677.131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13,79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5.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Rugvica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1.989.224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7,46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6.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Križ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1.759.903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6,60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7.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Brckovljani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1.727.905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6,48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8.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Kloštar Ivanić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1.538.582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5,77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9.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Dubrava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1.325.260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4,97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10.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Gradec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930.615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3,49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11.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 dirty="0" err="1">
                          <a:effectLst/>
                        </a:rPr>
                        <a:t>OpćinaFarkaševac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487.973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1,83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12.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Preseka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365.313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1,37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13.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Bedenica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362.647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1,36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>
                          <a:effectLst/>
                        </a:rPr>
                        <a:t>14.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hr-HR" sz="1400" u="none" strike="noStrike">
                          <a:effectLst/>
                        </a:rPr>
                        <a:t>Općina Rakovec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317.316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1,19</a:t>
                      </a:r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00034"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UKUPNO: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>
                          <a:effectLst/>
                        </a:rPr>
                        <a:t>26.665.200</a:t>
                      </a:r>
                      <a:endParaRPr lang="hr-HR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hr-H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400" u="none" strike="noStrike" dirty="0">
                          <a:effectLst/>
                        </a:rPr>
                        <a:t>100</a:t>
                      </a:r>
                      <a:endParaRPr lang="hr-H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025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2400" b="1" dirty="0" smtClean="0"/>
              <a:t>Hodogram aktivnosti</a:t>
            </a:r>
          </a:p>
          <a:p>
            <a:pPr marL="0" indent="0" algn="ctr">
              <a:buNone/>
            </a:pPr>
            <a:endParaRPr lang="hr-HR" sz="1000" dirty="0" smtClean="0"/>
          </a:p>
          <a:p>
            <a:pPr marL="514350" indent="-514350">
              <a:buAutoNum type="romanUcPeriod"/>
            </a:pPr>
            <a:r>
              <a:rPr lang="hr-HR" sz="2400" b="1" dirty="0" smtClean="0"/>
              <a:t>FAZA</a:t>
            </a:r>
          </a:p>
          <a:p>
            <a:pPr marL="0" indent="0">
              <a:buNone/>
            </a:pPr>
            <a:endParaRPr lang="hr-HR" sz="1000" b="1" dirty="0" smtClean="0"/>
          </a:p>
          <a:p>
            <a:r>
              <a:rPr lang="hr-HR" sz="2400" dirty="0" smtClean="0"/>
              <a:t>Donošenje Odluke o podjeli i prijenosu poslovnih udjela trgovačkog društva „Vodoopskrba i odvodnja Zagrebačke županije d.o.o.” (Županijska skupština Zagrebačke županije)</a:t>
            </a:r>
          </a:p>
          <a:p>
            <a:pPr marL="0" indent="0">
              <a:buNone/>
            </a:pPr>
            <a:endParaRPr lang="hr-HR" sz="2400" dirty="0" smtClean="0"/>
          </a:p>
          <a:p>
            <a:r>
              <a:rPr lang="hr-HR" sz="2400" dirty="0" smtClean="0"/>
              <a:t>Donošenje Odluke o preuzimanju prenijetih poslovnih udjela i pripajanju trgovačkog društva ____________ trgovačkom društvu „ Vodoopskrba i odvodnja Zagrebačke županije d.o.o.” (predstavnička tijela 14 JLS-e)</a:t>
            </a:r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21037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b="1" dirty="0" smtClean="0"/>
              <a:t>II. FAZA</a:t>
            </a:r>
          </a:p>
          <a:p>
            <a:pPr marL="0" indent="0">
              <a:buNone/>
            </a:pPr>
            <a:endParaRPr lang="hr-HR" sz="2400" dirty="0"/>
          </a:p>
          <a:p>
            <a:pPr lvl="0"/>
            <a:r>
              <a:rPr lang="hr-HR" sz="2400" dirty="0"/>
              <a:t>Župan Zagrebačke županije donosi Odluku o dijeljenju poslovnog udjela, Odluku o promjeni sjedišta društva i Odluku o izmjeni Izjave o osnivanju i usvajanju novog teksta Izjave o osnivanju (mijenja se dio koji se odnosi na poslovne udjele</a:t>
            </a:r>
            <a:r>
              <a:rPr lang="hr-HR" sz="2400" dirty="0" smtClean="0"/>
              <a:t>)</a:t>
            </a:r>
          </a:p>
          <a:p>
            <a:pPr marL="0" lvl="0" indent="0">
              <a:buNone/>
            </a:pPr>
            <a:endParaRPr lang="hr-HR" sz="2400" dirty="0" smtClean="0"/>
          </a:p>
          <a:p>
            <a:r>
              <a:rPr lang="hr-HR" sz="2400" dirty="0"/>
              <a:t>Podnosi se prijava Trgovačkom sudu u Zagrebu za upis navedenih promjena</a:t>
            </a:r>
          </a:p>
          <a:p>
            <a:pPr lvl="0"/>
            <a:endParaRPr lang="hr-HR" sz="2400" dirty="0"/>
          </a:p>
          <a:p>
            <a:pPr marL="0" indent="0">
              <a:buNone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37907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400" b="1" dirty="0" smtClean="0"/>
              <a:t>III. FAZA</a:t>
            </a:r>
          </a:p>
          <a:p>
            <a:pPr marL="0" indent="0">
              <a:buNone/>
            </a:pPr>
            <a:endParaRPr lang="hr-HR" sz="1000" dirty="0"/>
          </a:p>
          <a:p>
            <a:r>
              <a:rPr lang="hr-HR" sz="2400" dirty="0"/>
              <a:t>Sklapa se jedan Ugovor o prijenosu poslovnih udjela između Zagrebačke županije kao prenositelja i općina/gradova kao stjecatelja. </a:t>
            </a:r>
            <a:r>
              <a:rPr lang="hr-HR" sz="2400" dirty="0" smtClean="0"/>
              <a:t>(Sklapa </a:t>
            </a:r>
            <a:r>
              <a:rPr lang="hr-HR" sz="2400" dirty="0"/>
              <a:t>se jedan ugovor iz razloga ekonomičnosti i smanjenih </a:t>
            </a:r>
            <a:r>
              <a:rPr lang="hr-HR" sz="2400" dirty="0" smtClean="0"/>
              <a:t>troškova)</a:t>
            </a:r>
          </a:p>
          <a:p>
            <a:endParaRPr lang="hr-HR" sz="1000" dirty="0" smtClean="0"/>
          </a:p>
          <a:p>
            <a:r>
              <a:rPr lang="hr-HR" sz="2400" dirty="0"/>
              <a:t>Istovremeno se održava skupština </a:t>
            </a:r>
            <a:r>
              <a:rPr lang="hr-HR" sz="2400" dirty="0" smtClean="0"/>
              <a:t>„Vodoopskrbe </a:t>
            </a:r>
            <a:r>
              <a:rPr lang="hr-HR" sz="2400" dirty="0"/>
              <a:t>i odvodnje Zagrebačke županije d.o.o</a:t>
            </a:r>
            <a:r>
              <a:rPr lang="hr-HR" sz="2400" dirty="0" smtClean="0"/>
              <a:t>.” </a:t>
            </a:r>
            <a:r>
              <a:rPr lang="hr-HR" sz="2400" dirty="0"/>
              <a:t>na kojoj se donose odluke o izboru članova Nadzornog </a:t>
            </a:r>
            <a:r>
              <a:rPr lang="hr-HR" sz="2400" dirty="0" smtClean="0"/>
              <a:t>odbora </a:t>
            </a:r>
            <a:r>
              <a:rPr lang="hr-HR" sz="2400" dirty="0"/>
              <a:t>i usvajanju teksta Društvenog ugovora</a:t>
            </a:r>
            <a:r>
              <a:rPr lang="hr-HR" sz="2400" dirty="0" smtClean="0"/>
              <a:t>.</a:t>
            </a:r>
          </a:p>
          <a:p>
            <a:endParaRPr lang="hr-HR" sz="1000" dirty="0" smtClean="0"/>
          </a:p>
          <a:p>
            <a:pPr lvl="0"/>
            <a:r>
              <a:rPr lang="hr-HR" sz="2400" dirty="0"/>
              <a:t>Podnosi se prijava Trgovačkom sudu u Zagrebu za upis navedenih </a:t>
            </a:r>
            <a:r>
              <a:rPr lang="hr-HR" sz="2400" dirty="0" smtClean="0"/>
              <a:t>promjena</a:t>
            </a:r>
          </a:p>
          <a:p>
            <a:pPr marL="0" lvl="0" indent="0">
              <a:buNone/>
            </a:pPr>
            <a:endParaRPr lang="hr-HR" sz="2400" dirty="0" smtClean="0"/>
          </a:p>
          <a:p>
            <a:pPr marL="0" lvl="0" indent="0">
              <a:buNone/>
            </a:pPr>
            <a:r>
              <a:rPr lang="hr-HR" sz="2400" dirty="0" smtClean="0"/>
              <a:t>    </a:t>
            </a:r>
            <a:r>
              <a:rPr lang="hr-HR" sz="2400" i="1" dirty="0" smtClean="0"/>
              <a:t>****Napomena: II. i III. faza mogu se istovremeno potpisati</a:t>
            </a:r>
            <a:endParaRPr lang="hr-HR" sz="2400" i="1" dirty="0"/>
          </a:p>
          <a:p>
            <a:pPr marL="0" indent="0">
              <a:buNone/>
            </a:pP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159609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r-HR" sz="2400" b="1" dirty="0" smtClean="0"/>
              <a:t>IV. FAZA</a:t>
            </a:r>
          </a:p>
          <a:p>
            <a:pPr marL="0" indent="0">
              <a:buNone/>
            </a:pPr>
            <a:endParaRPr lang="hr-HR" sz="1000" dirty="0"/>
          </a:p>
          <a:p>
            <a:pPr lvl="0"/>
            <a:r>
              <a:rPr lang="hr-HR" sz="2400" dirty="0"/>
              <a:t>Sklapa se jedan ugovor o pripajanju između uprava društva </a:t>
            </a:r>
            <a:r>
              <a:rPr lang="hr-HR" sz="2400" dirty="0" err="1"/>
              <a:t>pripajatelja</a:t>
            </a:r>
            <a:r>
              <a:rPr lang="hr-HR" sz="2400" dirty="0"/>
              <a:t> – </a:t>
            </a:r>
            <a:r>
              <a:rPr lang="hr-HR" sz="2400" dirty="0" smtClean="0"/>
              <a:t>„Vodoopskrba </a:t>
            </a:r>
            <a:r>
              <a:rPr lang="hr-HR" sz="2400" dirty="0"/>
              <a:t>i odvodnja Zagrebačke županije </a:t>
            </a:r>
            <a:r>
              <a:rPr lang="hr-HR" sz="2400" dirty="0" smtClean="0"/>
              <a:t>d.o.o.” i </a:t>
            </a:r>
            <a:r>
              <a:rPr lang="hr-HR" sz="2400" dirty="0"/>
              <a:t>uprava pripojenih društava. </a:t>
            </a:r>
            <a:r>
              <a:rPr lang="hr-HR" sz="2400" dirty="0" smtClean="0"/>
              <a:t>(Sklapa </a:t>
            </a:r>
            <a:r>
              <a:rPr lang="hr-HR" sz="2400" dirty="0"/>
              <a:t>se jedan ugovor iz razloga ekonomičnosti i smanjenih </a:t>
            </a:r>
            <a:r>
              <a:rPr lang="hr-HR" sz="2400" dirty="0" smtClean="0"/>
              <a:t>troškova)</a:t>
            </a:r>
          </a:p>
          <a:p>
            <a:r>
              <a:rPr lang="hr-HR" sz="2400" dirty="0" smtClean="0"/>
              <a:t>Ugovorom </a:t>
            </a:r>
            <a:r>
              <a:rPr lang="hr-HR" sz="2400" dirty="0"/>
              <a:t>o pripajanju temeljni kapitali pripojenih društava raspoređuju se u kapitalne pričuve društva </a:t>
            </a:r>
            <a:r>
              <a:rPr lang="hr-HR" sz="2400" dirty="0" err="1"/>
              <a:t>pripajatelja</a:t>
            </a:r>
            <a:r>
              <a:rPr lang="hr-HR" sz="2400" dirty="0"/>
              <a:t>.</a:t>
            </a:r>
          </a:p>
          <a:p>
            <a:pPr lvl="0"/>
            <a:r>
              <a:rPr lang="hr-HR" sz="2400" dirty="0" smtClean="0"/>
              <a:t>Održavaju </a:t>
            </a:r>
            <a:r>
              <a:rPr lang="hr-HR" sz="2400" dirty="0"/>
              <a:t>se skupštine svih društava - društva </a:t>
            </a:r>
            <a:r>
              <a:rPr lang="hr-HR" sz="2400" dirty="0" err="1"/>
              <a:t>pripajatelja</a:t>
            </a:r>
            <a:r>
              <a:rPr lang="hr-HR" sz="2400" dirty="0"/>
              <a:t> i svih pripojenih društava na kojima se donose odluke o pripajanju, o davanju suglasnosti na ugovor o pripajanju i odricanje članova društva od pobijanja odluke o pripajanju. </a:t>
            </a:r>
          </a:p>
          <a:p>
            <a:pPr lvl="0"/>
            <a:r>
              <a:rPr lang="hr-HR" sz="2400" dirty="0" smtClean="0"/>
              <a:t>Podnose </a:t>
            </a:r>
            <a:r>
              <a:rPr lang="hr-HR" sz="2400" dirty="0"/>
              <a:t>se prijave Trgovačkom sudu za sva društva koja sudjeluju u pripajanju za upis </a:t>
            </a:r>
            <a:r>
              <a:rPr lang="hr-HR" sz="2400" dirty="0" smtClean="0"/>
              <a:t>pripajanja</a:t>
            </a:r>
          </a:p>
          <a:p>
            <a:r>
              <a:rPr lang="hr-HR" sz="2400" dirty="0" smtClean="0"/>
              <a:t>U društvu </a:t>
            </a:r>
            <a:r>
              <a:rPr lang="hr-HR" sz="2400" dirty="0" err="1" smtClean="0"/>
              <a:t>pripajatelju</a:t>
            </a:r>
            <a:r>
              <a:rPr lang="hr-HR" sz="2400" dirty="0" smtClean="0"/>
              <a:t> se mijenja Društveni ugovor u dijelu koji se odnosi na </a:t>
            </a:r>
            <a:r>
              <a:rPr lang="hr-HR" sz="2400" dirty="0" smtClean="0"/>
              <a:t>iznos temeljenog kapitala (ne na udjele - zadani su brojem stanovnika). </a:t>
            </a:r>
            <a:endParaRPr lang="hr-HR" sz="2400" dirty="0" smtClean="0"/>
          </a:p>
          <a:p>
            <a:pPr lvl="0"/>
            <a:endParaRPr lang="hr-HR" sz="2400" dirty="0"/>
          </a:p>
          <a:p>
            <a:pPr lvl="0"/>
            <a:endParaRPr lang="hr-HR" sz="2400" dirty="0" smtClean="0"/>
          </a:p>
          <a:p>
            <a:pPr lvl="0"/>
            <a:endParaRPr lang="hr-HR" sz="2400" dirty="0"/>
          </a:p>
          <a:p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60864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hr-HR" sz="2400" dirty="0" smtClean="0"/>
          </a:p>
          <a:p>
            <a:pPr marL="0" indent="0">
              <a:buNone/>
            </a:pPr>
            <a:endParaRPr lang="hr-HR" sz="2400" dirty="0"/>
          </a:p>
          <a:p>
            <a:pPr marL="0" indent="0">
              <a:buNone/>
            </a:pPr>
            <a:endParaRPr lang="hr-HR" sz="2400" dirty="0" smtClean="0"/>
          </a:p>
          <a:p>
            <a:pPr marL="0" indent="0">
              <a:buNone/>
            </a:pPr>
            <a:endParaRPr lang="hr-HR" sz="2400" dirty="0"/>
          </a:p>
          <a:p>
            <a:pPr marL="0" indent="0" algn="ctr">
              <a:buNone/>
            </a:pPr>
            <a:r>
              <a:rPr lang="hr-HR" sz="2800" dirty="0" smtClean="0"/>
              <a:t>HVALA NA PAŽNJI</a:t>
            </a:r>
            <a:endParaRPr lang="hr-HR" sz="2800" dirty="0"/>
          </a:p>
        </p:txBody>
      </p:sp>
    </p:spTree>
    <p:extLst>
      <p:ext uri="{BB962C8B-B14F-4D97-AF65-F5344CB8AC3E}">
        <p14:creationId xmlns:p14="http://schemas.microsoft.com/office/powerpoint/2010/main" val="70511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642</Words>
  <Application>Microsoft Office PowerPoint</Application>
  <PresentationFormat>Prikaz na zaslonu (4:3)</PresentationFormat>
  <Paragraphs>212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9</vt:i4>
      </vt:variant>
    </vt:vector>
  </HeadingPairs>
  <TitlesOfParts>
    <vt:vector size="10" baseType="lpstr">
      <vt:lpstr>Tema sustava Office</vt:lpstr>
      <vt:lpstr>RVS Zagrebačke županije – Zagreb istok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RVS Zagrebačke županije – Zagreb istok</dc:title>
  <dc:creator>Korisnik</dc:creator>
  <cp:lastModifiedBy>Korisnik</cp:lastModifiedBy>
  <cp:revision>21</cp:revision>
  <cp:lastPrinted>2016-05-13T07:07:13Z</cp:lastPrinted>
  <dcterms:created xsi:type="dcterms:W3CDTF">2016-05-12T10:24:25Z</dcterms:created>
  <dcterms:modified xsi:type="dcterms:W3CDTF">2016-05-16T09:32:58Z</dcterms:modified>
</cp:coreProperties>
</file>