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9"/>
  </p:notesMasterIdLst>
  <p:handoutMasterIdLst>
    <p:handoutMasterId r:id="rId20"/>
  </p:handoutMasterIdLst>
  <p:sldIdLst>
    <p:sldId id="257" r:id="rId4"/>
    <p:sldId id="269" r:id="rId5"/>
    <p:sldId id="272" r:id="rId6"/>
    <p:sldId id="270" r:id="rId7"/>
    <p:sldId id="271" r:id="rId8"/>
    <p:sldId id="273" r:id="rId9"/>
    <p:sldId id="274" r:id="rId10"/>
    <p:sldId id="275" r:id="rId11"/>
    <p:sldId id="277" r:id="rId12"/>
    <p:sldId id="283" r:id="rId13"/>
    <p:sldId id="279" r:id="rId14"/>
    <p:sldId id="284" r:id="rId15"/>
    <p:sldId id="281" r:id="rId16"/>
    <p:sldId id="276" r:id="rId17"/>
    <p:sldId id="282" r:id="rId18"/>
  </p:sldIdLst>
  <p:sldSz cx="9144000" cy="6858000" type="screen4x3"/>
  <p:notesSz cx="9866313" cy="67357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5" autoAdjust="0"/>
    <p:restoredTop sz="92617" autoAdjust="0"/>
  </p:normalViewPr>
  <p:slideViewPr>
    <p:cSldViewPr>
      <p:cViewPr varScale="1">
        <p:scale>
          <a:sx n="106" d="100"/>
          <a:sy n="106" d="100"/>
        </p:scale>
        <p:origin x="174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2.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5402" cy="337958"/>
          </a:xfrm>
          <a:prstGeom prst="rect">
            <a:avLst/>
          </a:prstGeom>
        </p:spPr>
        <p:txBody>
          <a:bodyPr vert="horz" lIns="92093" tIns="46047" rIns="92093" bIns="46047" rtlCol="0"/>
          <a:lstStyle>
            <a:lvl1pPr algn="l">
              <a:defRPr sz="1200"/>
            </a:lvl1pPr>
          </a:lstStyle>
          <a:p>
            <a:endParaRPr lang="hr-HR"/>
          </a:p>
        </p:txBody>
      </p:sp>
      <p:sp>
        <p:nvSpPr>
          <p:cNvPr id="3" name="Date Placeholder 2"/>
          <p:cNvSpPr>
            <a:spLocks noGrp="1"/>
          </p:cNvSpPr>
          <p:nvPr>
            <p:ph type="dt" sz="quarter" idx="1"/>
          </p:nvPr>
        </p:nvSpPr>
        <p:spPr>
          <a:xfrm>
            <a:off x="5588629" y="0"/>
            <a:ext cx="4275402" cy="337958"/>
          </a:xfrm>
          <a:prstGeom prst="rect">
            <a:avLst/>
          </a:prstGeom>
        </p:spPr>
        <p:txBody>
          <a:bodyPr vert="horz" lIns="92093" tIns="46047" rIns="92093" bIns="46047" rtlCol="0"/>
          <a:lstStyle>
            <a:lvl1pPr algn="r">
              <a:defRPr sz="1200"/>
            </a:lvl1pPr>
          </a:lstStyle>
          <a:p>
            <a:fld id="{12B82A2C-378D-4DEF-B6A9-EC54471E5BC6}" type="datetimeFigureOut">
              <a:rPr lang="hr-HR" smtClean="0"/>
              <a:t>4.5.2023.</a:t>
            </a:fld>
            <a:endParaRPr lang="hr-HR"/>
          </a:p>
        </p:txBody>
      </p:sp>
      <p:sp>
        <p:nvSpPr>
          <p:cNvPr id="4" name="Footer Placeholder 3"/>
          <p:cNvSpPr>
            <a:spLocks noGrp="1"/>
          </p:cNvSpPr>
          <p:nvPr>
            <p:ph type="ftr" sz="quarter" idx="2"/>
          </p:nvPr>
        </p:nvSpPr>
        <p:spPr>
          <a:xfrm>
            <a:off x="1" y="6397808"/>
            <a:ext cx="4275402" cy="337957"/>
          </a:xfrm>
          <a:prstGeom prst="rect">
            <a:avLst/>
          </a:prstGeom>
        </p:spPr>
        <p:txBody>
          <a:bodyPr vert="horz" lIns="92093" tIns="46047" rIns="92093" bIns="46047" rtlCol="0" anchor="b"/>
          <a:lstStyle>
            <a:lvl1pPr algn="l">
              <a:defRPr sz="1200"/>
            </a:lvl1pPr>
          </a:lstStyle>
          <a:p>
            <a:endParaRPr lang="hr-HR"/>
          </a:p>
        </p:txBody>
      </p:sp>
      <p:sp>
        <p:nvSpPr>
          <p:cNvPr id="5" name="Slide Number Placeholder 4"/>
          <p:cNvSpPr>
            <a:spLocks noGrp="1"/>
          </p:cNvSpPr>
          <p:nvPr>
            <p:ph type="sldNum" sz="quarter" idx="3"/>
          </p:nvPr>
        </p:nvSpPr>
        <p:spPr>
          <a:xfrm>
            <a:off x="5588629" y="6397808"/>
            <a:ext cx="4275402" cy="337957"/>
          </a:xfrm>
          <a:prstGeom prst="rect">
            <a:avLst/>
          </a:prstGeom>
        </p:spPr>
        <p:txBody>
          <a:bodyPr vert="horz" lIns="92093" tIns="46047" rIns="92093" bIns="46047" rtlCol="0" anchor="b"/>
          <a:lstStyle>
            <a:lvl1pPr algn="r">
              <a:defRPr sz="1200"/>
            </a:lvl1pPr>
          </a:lstStyle>
          <a:p>
            <a:fld id="{B2506A81-AC0A-4C57-85FE-01EDFC82EC41}" type="slidenum">
              <a:rPr lang="hr-HR" smtClean="0"/>
              <a:t>‹#›</a:t>
            </a:fld>
            <a:endParaRPr lang="hr-HR"/>
          </a:p>
        </p:txBody>
      </p:sp>
    </p:spTree>
    <p:extLst>
      <p:ext uri="{BB962C8B-B14F-4D97-AF65-F5344CB8AC3E}">
        <p14:creationId xmlns:p14="http://schemas.microsoft.com/office/powerpoint/2010/main" val="1541028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5402" cy="336788"/>
          </a:xfrm>
          <a:prstGeom prst="rect">
            <a:avLst/>
          </a:prstGeom>
        </p:spPr>
        <p:txBody>
          <a:bodyPr vert="horz" lIns="92093" tIns="46047" rIns="92093" bIns="46047" rtlCol="0"/>
          <a:lstStyle>
            <a:lvl1pPr algn="l">
              <a:defRPr sz="1200"/>
            </a:lvl1pPr>
          </a:lstStyle>
          <a:p>
            <a:endParaRPr lang="en-US"/>
          </a:p>
        </p:txBody>
      </p:sp>
      <p:sp>
        <p:nvSpPr>
          <p:cNvPr id="3" name="Date Placeholder 2"/>
          <p:cNvSpPr>
            <a:spLocks noGrp="1"/>
          </p:cNvSpPr>
          <p:nvPr>
            <p:ph type="dt" idx="1"/>
          </p:nvPr>
        </p:nvSpPr>
        <p:spPr>
          <a:xfrm>
            <a:off x="5588629" y="0"/>
            <a:ext cx="4275402" cy="336788"/>
          </a:xfrm>
          <a:prstGeom prst="rect">
            <a:avLst/>
          </a:prstGeom>
        </p:spPr>
        <p:txBody>
          <a:bodyPr vert="horz" lIns="92093" tIns="46047" rIns="92093" bIns="46047" rtlCol="0"/>
          <a:lstStyle>
            <a:lvl1pPr algn="r">
              <a:defRPr sz="1200"/>
            </a:lvl1pPr>
          </a:lstStyle>
          <a:p>
            <a:fld id="{B60F3E1A-F44A-4BDC-BFDE-3CE901F7CC0B}" type="datetimeFigureOut">
              <a:rPr lang="en-US" smtClean="0"/>
              <a:t>5/4/2023</a:t>
            </a:fld>
            <a:endParaRPr lang="en-US"/>
          </a:p>
        </p:txBody>
      </p:sp>
      <p:sp>
        <p:nvSpPr>
          <p:cNvPr id="4" name="Slide Image Placeholder 3"/>
          <p:cNvSpPr>
            <a:spLocks noGrp="1" noRot="1" noChangeAspect="1"/>
          </p:cNvSpPr>
          <p:nvPr>
            <p:ph type="sldImg" idx="2"/>
          </p:nvPr>
        </p:nvSpPr>
        <p:spPr>
          <a:xfrm>
            <a:off x="3248025" y="504825"/>
            <a:ext cx="3370263" cy="2527300"/>
          </a:xfrm>
          <a:prstGeom prst="rect">
            <a:avLst/>
          </a:prstGeom>
          <a:noFill/>
          <a:ln w="12700">
            <a:solidFill>
              <a:prstClr val="black"/>
            </a:solidFill>
          </a:ln>
        </p:spPr>
        <p:txBody>
          <a:bodyPr vert="horz" lIns="92093" tIns="46047" rIns="92093" bIns="46047" rtlCol="0" anchor="ctr"/>
          <a:lstStyle/>
          <a:p>
            <a:endParaRPr lang="en-US"/>
          </a:p>
        </p:txBody>
      </p:sp>
      <p:sp>
        <p:nvSpPr>
          <p:cNvPr id="5" name="Notes Placeholder 4"/>
          <p:cNvSpPr>
            <a:spLocks noGrp="1"/>
          </p:cNvSpPr>
          <p:nvPr>
            <p:ph type="body" sz="quarter" idx="3"/>
          </p:nvPr>
        </p:nvSpPr>
        <p:spPr>
          <a:xfrm>
            <a:off x="986633" y="3199491"/>
            <a:ext cx="7893050" cy="3031092"/>
          </a:xfrm>
          <a:prstGeom prst="rect">
            <a:avLst/>
          </a:prstGeom>
        </p:spPr>
        <p:txBody>
          <a:bodyPr vert="horz" lIns="92093" tIns="46047" rIns="92093" bIns="4604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397806"/>
            <a:ext cx="4275402" cy="336788"/>
          </a:xfrm>
          <a:prstGeom prst="rect">
            <a:avLst/>
          </a:prstGeom>
        </p:spPr>
        <p:txBody>
          <a:bodyPr vert="horz" lIns="92093" tIns="46047" rIns="92093" bIns="46047" rtlCol="0" anchor="b"/>
          <a:lstStyle>
            <a:lvl1pPr algn="l">
              <a:defRPr sz="1200"/>
            </a:lvl1pPr>
          </a:lstStyle>
          <a:p>
            <a:endParaRPr lang="en-US"/>
          </a:p>
        </p:txBody>
      </p:sp>
      <p:sp>
        <p:nvSpPr>
          <p:cNvPr id="7" name="Slide Number Placeholder 6"/>
          <p:cNvSpPr>
            <a:spLocks noGrp="1"/>
          </p:cNvSpPr>
          <p:nvPr>
            <p:ph type="sldNum" sz="quarter" idx="5"/>
          </p:nvPr>
        </p:nvSpPr>
        <p:spPr>
          <a:xfrm>
            <a:off x="5588629" y="6397806"/>
            <a:ext cx="4275402" cy="336788"/>
          </a:xfrm>
          <a:prstGeom prst="rect">
            <a:avLst/>
          </a:prstGeom>
        </p:spPr>
        <p:txBody>
          <a:bodyPr vert="horz" lIns="92093" tIns="46047" rIns="92093" bIns="46047" rtlCol="0" anchor="b"/>
          <a:lstStyle>
            <a:lvl1pPr algn="r">
              <a:defRPr sz="1200"/>
            </a:lvl1pPr>
          </a:lstStyle>
          <a:p>
            <a:fld id="{58BE1359-2DA2-4102-8E5F-3C314329F386}" type="slidenum">
              <a:rPr lang="en-US" smtClean="0"/>
              <a:t>‹#›</a:t>
            </a:fld>
            <a:endParaRPr lang="en-US"/>
          </a:p>
        </p:txBody>
      </p:sp>
    </p:spTree>
    <p:extLst>
      <p:ext uri="{BB962C8B-B14F-4D97-AF65-F5344CB8AC3E}">
        <p14:creationId xmlns:p14="http://schemas.microsoft.com/office/powerpoint/2010/main" val="2495493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dirty="0"/>
          </a:p>
        </p:txBody>
      </p:sp>
      <p:sp>
        <p:nvSpPr>
          <p:cNvPr id="6" name="Footer Placeholder 5"/>
          <p:cNvSpPr>
            <a:spLocks noGrp="1"/>
          </p:cNvSpPr>
          <p:nvPr>
            <p:ph type="ftr" sz="quarter" idx="12"/>
          </p:nvPr>
        </p:nvSpPr>
        <p:spPr>
          <a:xfrm>
            <a:off x="1" y="6397806"/>
            <a:ext cx="8879683" cy="336788"/>
          </a:xfrm>
        </p:spPr>
        <p:txBody>
          <a:bodyPr/>
          <a:lstStyle/>
          <a:p>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8879682" y="6397806"/>
            <a:ext cx="984348" cy="336788"/>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3004055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2:56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extLst>
      <p:ext uri="{BB962C8B-B14F-4D97-AF65-F5344CB8AC3E}">
        <p14:creationId xmlns:p14="http://schemas.microsoft.com/office/powerpoint/2010/main" val="1015620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extLst>
      <p:ext uri="{BB962C8B-B14F-4D97-AF65-F5344CB8AC3E}">
        <p14:creationId xmlns:p14="http://schemas.microsoft.com/office/powerpoint/2010/main" val="365925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2:57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extLst>
      <p:ext uri="{BB962C8B-B14F-4D97-AF65-F5344CB8AC3E}">
        <p14:creationId xmlns:p14="http://schemas.microsoft.com/office/powerpoint/2010/main" val="2516398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extLst>
      <p:ext uri="{BB962C8B-B14F-4D97-AF65-F5344CB8AC3E}">
        <p14:creationId xmlns:p14="http://schemas.microsoft.com/office/powerpoint/2010/main" val="2745205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extLst>
      <p:ext uri="{BB962C8B-B14F-4D97-AF65-F5344CB8AC3E}">
        <p14:creationId xmlns:p14="http://schemas.microsoft.com/office/powerpoint/2010/main" val="3796840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extLst>
      <p:ext uri="{BB962C8B-B14F-4D97-AF65-F5344CB8AC3E}">
        <p14:creationId xmlns:p14="http://schemas.microsoft.com/office/powerpoint/2010/main" val="3982425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195843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extLst>
      <p:ext uri="{BB962C8B-B14F-4D97-AF65-F5344CB8AC3E}">
        <p14:creationId xmlns:p14="http://schemas.microsoft.com/office/powerpoint/2010/main" val="2144826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extLst>
      <p:ext uri="{BB962C8B-B14F-4D97-AF65-F5344CB8AC3E}">
        <p14:creationId xmlns:p14="http://schemas.microsoft.com/office/powerpoint/2010/main" val="120425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extLst>
      <p:ext uri="{BB962C8B-B14F-4D97-AF65-F5344CB8AC3E}">
        <p14:creationId xmlns:p14="http://schemas.microsoft.com/office/powerpoint/2010/main" val="2765446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extLst>
      <p:ext uri="{BB962C8B-B14F-4D97-AF65-F5344CB8AC3E}">
        <p14:creationId xmlns:p14="http://schemas.microsoft.com/office/powerpoint/2010/main" val="10291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extLst>
      <p:ext uri="{BB962C8B-B14F-4D97-AF65-F5344CB8AC3E}">
        <p14:creationId xmlns:p14="http://schemas.microsoft.com/office/powerpoint/2010/main" val="241706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extLst>
      <p:ext uri="{BB962C8B-B14F-4D97-AF65-F5344CB8AC3E}">
        <p14:creationId xmlns:p14="http://schemas.microsoft.com/office/powerpoint/2010/main" val="1905067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5/4/2023 2:38 PM</a:t>
            </a:fld>
            <a:endParaRPr lang="en-US"/>
          </a:p>
        </p:txBody>
      </p:sp>
      <p:sp>
        <p:nvSpPr>
          <p:cNvPr id="6" name="Footer Placeholder 5"/>
          <p:cNvSpPr>
            <a:spLocks noGrp="1"/>
          </p:cNvSpPr>
          <p:nvPr>
            <p:ph type="ftr" sz="quarter" idx="12"/>
          </p:nvPr>
        </p:nvSpPr>
        <p:spPr/>
        <p:txBody>
          <a:bodyPr/>
          <a:lstStyle/>
          <a:p>
            <a:r>
              <a:rPr lang="en-US">
                <a:solidFill>
                  <a:srgbClr val="000000"/>
                </a:solidFill>
              </a:rPr>
              <a:t>© 2007 Microsoft Corporation. All rights reserved. Microsoft, Windows, Windows Vista and other product names are or may be registered trademarks and/or trademarks in the U.S. and/or other countries.</a:t>
            </a:r>
          </a:p>
          <a:p>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extLst>
      <p:ext uri="{BB962C8B-B14F-4D97-AF65-F5344CB8AC3E}">
        <p14:creationId xmlns:p14="http://schemas.microsoft.com/office/powerpoint/2010/main" val="18026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7" name="Picture 25" descr="7-00029_BAK_v03TOP"/>
          <p:cNvPicPr>
            <a:picLocks noChangeAspect="1" noChangeArrowheads="1"/>
          </p:cNvPicPr>
          <p:nvPr/>
        </p:nvPicPr>
        <p:blipFill>
          <a:blip r:embed="rId15"/>
          <a:srcRect/>
          <a:stretch>
            <a:fillRect/>
          </a:stretch>
        </p:blipFill>
        <p:spPr bwMode="auto">
          <a:xfrm>
            <a:off x="-15875" y="6007100"/>
            <a:ext cx="9159875" cy="849313"/>
          </a:xfrm>
          <a:prstGeom prst="rect">
            <a:avLst/>
          </a:prstGeom>
          <a:noFill/>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a:t>Click to edit Master title style</a:t>
            </a:r>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www.ijf.hr/transparentnost/?params_1=transparentnost" TargetMode="External"/><Relationship Id="rId3" Type="http://schemas.openxmlformats.org/officeDocument/2006/relationships/image" Target="../media/image7.jpeg"/><Relationship Id="rId7" Type="http://schemas.openxmlformats.org/officeDocument/2006/relationships/hyperlink" Target="https://mfin.gov.hr/pristup-informacijama/zakoni-i-propisi-680/proracun-691/691"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www.ivanic-grad.hr/dokumenti-grada/proracun/" TargetMode="External"/><Relationship Id="rId5" Type="http://schemas.openxmlformats.org/officeDocument/2006/relationships/hyperlink" Target="http://www.ivanic-grad.hr/dokumenti-grada/sluzbeni-glasnik/" TargetMode="External"/><Relationship Id="rId4" Type="http://schemas.openxmlformats.org/officeDocument/2006/relationships/hyperlink" Target="http://www.ivanic-grad.hr/naslovn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mailto:grad@ivanic-grad.h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23708"/>
            <a:ext cx="8568951" cy="2339924"/>
          </a:xfrm>
        </p:spPr>
        <p:txBody>
          <a:bodyPr/>
          <a:lstStyle/>
          <a:p>
            <a:pPr algn="ctr">
              <a:lnSpc>
                <a:spcPct val="100000"/>
              </a:lnSpc>
            </a:pPr>
            <a:r>
              <a:rPr lang="hr-HR" b="1" dirty="0"/>
              <a:t>PRORAČUN U MALOM ZA 2023.</a:t>
            </a:r>
            <a:br>
              <a:rPr lang="hr-HR" b="1" dirty="0"/>
            </a:br>
            <a:r>
              <a:rPr lang="hr-HR" b="1" dirty="0"/>
              <a:t> - I. izmjene i dopune proračuna Grada Ivanić-Grada </a:t>
            </a:r>
            <a:br>
              <a:rPr lang="hr-HR" b="1" dirty="0"/>
            </a:br>
            <a:br>
              <a:rPr lang="hr-HR" sz="3200" b="1" dirty="0"/>
            </a:br>
            <a:r>
              <a:rPr lang="hr-HR" sz="3200" b="1" dirty="0"/>
              <a:t>VODIČ </a:t>
            </a:r>
            <a:r>
              <a:rPr lang="hr-HR" sz="3600" b="1" dirty="0"/>
              <a:t>ZA GRAĐANE</a:t>
            </a:r>
          </a:p>
        </p:txBody>
      </p:sp>
      <p:sp>
        <p:nvSpPr>
          <p:cNvPr id="3" name="Subtitle 2"/>
          <p:cNvSpPr>
            <a:spLocks noGrp="1"/>
          </p:cNvSpPr>
          <p:nvPr>
            <p:ph type="subTitle" idx="1"/>
          </p:nvPr>
        </p:nvSpPr>
        <p:spPr>
          <a:xfrm>
            <a:off x="1715813" y="5661248"/>
            <a:ext cx="5712370" cy="395661"/>
          </a:xfrm>
        </p:spPr>
        <p:txBody>
          <a:bodyPr>
            <a:normAutofit fontScale="85000" lnSpcReduction="20000"/>
          </a:bodyPr>
          <a:lstStyle/>
          <a:p>
            <a:endParaRPr lang="en-US" sz="2000" dirty="0"/>
          </a:p>
          <a:p>
            <a:pPr algn="ctr"/>
            <a:r>
              <a:rPr lang="hr-HR" sz="2000" dirty="0"/>
              <a:t>Svibanj, 2023.</a:t>
            </a:r>
            <a:endParaRPr lang="en-US" sz="200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3776" y="3881464"/>
            <a:ext cx="1396443" cy="1779859"/>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81000" y="160062"/>
            <a:ext cx="8382000" cy="2491964"/>
          </a:xfrm>
        </p:spPr>
        <p:txBody>
          <a:bodyPr/>
          <a:lstStyle/>
          <a:p>
            <a:pPr marL="0" indent="0">
              <a:buNone/>
            </a:pPr>
            <a:r>
              <a:rPr lang="hr-HR" sz="1200" b="1" dirty="0">
                <a:latin typeface="Arial" panose="020B0604020202020204" pitchFamily="34" charset="0"/>
                <a:cs typeface="Arial" panose="020B0604020202020204" pitchFamily="34" charset="0"/>
              </a:rPr>
              <a:t>PRIJEDLOG IZMJENA RASHODA</a:t>
            </a:r>
          </a:p>
          <a:p>
            <a:pPr marL="0" indent="0">
              <a:buNone/>
            </a:pPr>
            <a:endParaRPr lang="hr-HR" sz="1200" b="1" dirty="0">
              <a:latin typeface="Arial" panose="020B0604020202020204" pitchFamily="34" charset="0"/>
              <a:cs typeface="Arial" panose="020B0604020202020204" pitchFamily="34" charset="0"/>
            </a:endParaRPr>
          </a:p>
          <a:p>
            <a:pPr marL="0" indent="0">
              <a:buNone/>
            </a:pPr>
            <a:r>
              <a:rPr lang="hr-HR" sz="1200" b="1" dirty="0">
                <a:effectLst/>
                <a:latin typeface="Arial" panose="020B0604020202020204" pitchFamily="34" charset="0"/>
                <a:ea typeface="Calibri" panose="020F0502020204030204" pitchFamily="34" charset="0"/>
                <a:cs typeface="Arial" panose="020B0604020202020204" pitchFamily="34" charset="0"/>
              </a:rPr>
              <a:t>Razdjel I </a:t>
            </a:r>
            <a:r>
              <a:rPr lang="hr-HR" sz="1200" dirty="0">
                <a:effectLst/>
                <a:latin typeface="Arial" panose="020B0604020202020204" pitchFamily="34" charset="0"/>
                <a:ea typeface="Calibri" panose="020F0502020204030204" pitchFamily="34" charset="0"/>
                <a:cs typeface="Arial" panose="020B0604020202020204" pitchFamily="34" charset="0"/>
              </a:rPr>
              <a:t>- </a:t>
            </a:r>
            <a:r>
              <a:rPr lang="hr-HR" sz="1200" b="1" dirty="0">
                <a:effectLst/>
                <a:latin typeface="Arial" panose="020B0604020202020204" pitchFamily="34" charset="0"/>
                <a:ea typeface="Calibri" panose="020F0502020204030204" pitchFamily="34" charset="0"/>
                <a:cs typeface="Arial" panose="020B0604020202020204" pitchFamily="34" charset="0"/>
              </a:rPr>
              <a:t>UPRAVNI ODJEL ZA LOKALNU SAMOUPRAVU, PRAVNE POSLOVE I DRUŠTVENE DJELATNOSTI</a:t>
            </a:r>
            <a:endParaRPr lang="hr-HR" sz="1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hr-HR" sz="1200" b="1" dirty="0">
              <a:latin typeface="Arial" panose="020B0604020202020204" pitchFamily="34" charset="0"/>
              <a:cs typeface="Arial" panose="020B0604020202020204" pitchFamily="34" charset="0"/>
            </a:endParaRPr>
          </a:p>
          <a:p>
            <a:pPr marL="60325" indent="0">
              <a:lnSpc>
                <a:spcPct val="115000"/>
              </a:lnSpc>
              <a:buNone/>
            </a:pPr>
            <a:r>
              <a:rPr lang="hr-HR" sz="1200" b="1" dirty="0">
                <a:effectLst/>
                <a:latin typeface="Arial" panose="020B0604020202020204" pitchFamily="34" charset="0"/>
                <a:ea typeface="Calibri" panose="020F0502020204030204" pitchFamily="34" charset="0"/>
                <a:cs typeface="Arial" panose="020B0604020202020204" pitchFamily="34" charset="0"/>
              </a:rPr>
              <a:t>Proračunski korisnici</a:t>
            </a:r>
          </a:p>
          <a:p>
            <a:pPr marL="60325" indent="0">
              <a:lnSpc>
                <a:spcPct val="115000"/>
              </a:lnSpc>
              <a:buNone/>
            </a:pPr>
            <a:endParaRPr lang="hr-HR" sz="1200" dirty="0">
              <a:effectLst/>
              <a:latin typeface="Arial" panose="020B0604020202020204" pitchFamily="34" charset="0"/>
              <a:ea typeface="Calibri" panose="020F0502020204030204" pitchFamily="34" charset="0"/>
              <a:cs typeface="Arial" panose="020B0604020202020204" pitchFamily="34" charset="0"/>
            </a:endParaRPr>
          </a:p>
          <a:p>
            <a:pPr indent="0" algn="just">
              <a:lnSpc>
                <a:spcPct val="115000"/>
              </a:lnSpc>
              <a:spcAft>
                <a:spcPts val="1000"/>
              </a:spcAft>
              <a:buNone/>
            </a:pPr>
            <a:r>
              <a:rPr lang="hr-HR" sz="1200" dirty="0">
                <a:effectLst/>
                <a:latin typeface="Arial" panose="020B0604020202020204" pitchFamily="34" charset="0"/>
                <a:ea typeface="Calibri" panose="020F0502020204030204" pitchFamily="34" charset="0"/>
                <a:cs typeface="Arial" panose="020B0604020202020204" pitchFamily="34" charset="0"/>
              </a:rPr>
              <a:t>Muzej Ivanić-Grad povećao je vlastite prihode za iznos od 299.900,00 EUR. Muzej je osigurao dodatna sredstva za obnovu zgrade stare škole u Dubrovčaku Lijevom od Ministarstva kulture i Zagrebačke županije, te je dobio sredstva za provođenje muzejskih programa iz istih izvora. Rashodi su povećani za 337.020,00 EUR. Grad je povećao sredstva prema Muzeju Ivanić-Grad za izradu idejnog i glavnog </a:t>
            </a:r>
            <a:r>
              <a:rPr lang="hr-HR" sz="1200" dirty="0" err="1">
                <a:effectLst/>
                <a:latin typeface="Arial" panose="020B0604020202020204" pitchFamily="34" charset="0"/>
                <a:ea typeface="Calibri" panose="020F0502020204030204" pitchFamily="34" charset="0"/>
                <a:cs typeface="Arial" panose="020B0604020202020204" pitchFamily="34" charset="0"/>
              </a:rPr>
              <a:t>muzeološkog</a:t>
            </a:r>
            <a:r>
              <a:rPr lang="hr-HR" sz="1200" dirty="0">
                <a:effectLst/>
                <a:latin typeface="Arial" panose="020B0604020202020204" pitchFamily="34" charset="0"/>
                <a:ea typeface="Calibri" panose="020F0502020204030204" pitchFamily="34" charset="0"/>
                <a:cs typeface="Arial" panose="020B0604020202020204" pitchFamily="34" charset="0"/>
              </a:rPr>
              <a:t> koncepta u iznosu od 28.000,00 EUR.</a:t>
            </a:r>
            <a:endParaRPr lang="hr-HR" sz="1200" dirty="0">
              <a:latin typeface="Arial" panose="020B0604020202020204" pitchFamily="34" charset="0"/>
              <a:cs typeface="Arial" panose="020B0604020202020204" pitchFamily="34" charset="0"/>
            </a:endParaRPr>
          </a:p>
          <a:p>
            <a:pPr marL="0" indent="0">
              <a:buNone/>
            </a:pPr>
            <a:endParaRPr lang="hr-H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850646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81000" y="160062"/>
            <a:ext cx="8382000" cy="3369256"/>
          </a:xfrm>
        </p:spPr>
        <p:txBody>
          <a:bodyPr/>
          <a:lstStyle/>
          <a:p>
            <a:pPr marL="0" indent="0">
              <a:buNone/>
            </a:pPr>
            <a:r>
              <a:rPr lang="hr-HR" sz="1200" b="1" dirty="0">
                <a:latin typeface="Arial" panose="020B0604020202020204" pitchFamily="34" charset="0"/>
                <a:cs typeface="Arial" panose="020B0604020202020204" pitchFamily="34" charset="0"/>
              </a:rPr>
              <a:t>PRIJEDLOG IZMJENA RASHODA</a:t>
            </a:r>
          </a:p>
          <a:p>
            <a:pPr marL="0" indent="0">
              <a:buNone/>
            </a:pPr>
            <a:endParaRPr lang="hr-HR" sz="1200" b="1" dirty="0">
              <a:latin typeface="Arial" panose="020B0604020202020204" pitchFamily="34" charset="0"/>
              <a:cs typeface="Arial" panose="020B0604020202020204" pitchFamily="34" charset="0"/>
            </a:endParaRPr>
          </a:p>
          <a:p>
            <a:pPr marL="0" indent="0">
              <a:buNone/>
            </a:pPr>
            <a:r>
              <a:rPr lang="hr-HR" sz="1200" b="1" dirty="0">
                <a:effectLst/>
                <a:latin typeface="Arial" panose="020B0604020202020204" pitchFamily="34" charset="0"/>
                <a:ea typeface="Calibri" panose="020F0502020204030204" pitchFamily="34" charset="0"/>
                <a:cs typeface="Arial" panose="020B0604020202020204" pitchFamily="34" charset="0"/>
              </a:rPr>
              <a:t>Razdjel II - UPRAVNI ODJEL ZA KOMUNALNO GOSPODARSTVO, PROSTORNO PLANIRANJE, GOSPODARSTVO I POLJOPRIVREDU</a:t>
            </a:r>
          </a:p>
          <a:p>
            <a:pPr marL="0" indent="0">
              <a:buNone/>
            </a:pPr>
            <a:endParaRPr lang="hr-HR" sz="1200" b="1"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hr-HR" sz="1200" dirty="0">
                <a:latin typeface="Arial" panose="020B0604020202020204" pitchFamily="34" charset="0"/>
                <a:cs typeface="Arial" panose="020B0604020202020204" pitchFamily="34" charset="0"/>
              </a:rPr>
              <a:t>Ukupno je povećan za 2.056.680,00 kuna ili 20,5% i iznosi 12.067.370,00 EUR.</a:t>
            </a:r>
          </a:p>
          <a:p>
            <a:pPr marL="0" indent="0">
              <a:buNone/>
            </a:pPr>
            <a:endParaRPr lang="hr-HR" sz="1200" dirty="0">
              <a:latin typeface="Arial" panose="020B0604020202020204" pitchFamily="34" charset="0"/>
              <a:cs typeface="Arial" panose="020B0604020202020204" pitchFamily="34" charset="0"/>
            </a:endParaRPr>
          </a:p>
          <a:p>
            <a:pPr marL="0" indent="0">
              <a:buNone/>
            </a:pPr>
            <a:r>
              <a:rPr lang="hr-HR" sz="1200" dirty="0">
                <a:latin typeface="Arial" panose="020B0604020202020204" pitchFamily="34" charset="0"/>
                <a:cs typeface="Arial" panose="020B0604020202020204" pitchFamily="34" charset="0"/>
              </a:rPr>
              <a:t>smanjena su sredstva za projekte:</a:t>
            </a:r>
          </a:p>
          <a:p>
            <a:pPr marL="0" indent="0">
              <a:buNone/>
            </a:pPr>
            <a:r>
              <a:rPr lang="hr-HR" sz="1200" dirty="0">
                <a:latin typeface="Arial" panose="020B0604020202020204" pitchFamily="34" charset="0"/>
                <a:cs typeface="Arial" panose="020B0604020202020204" pitchFamily="34" charset="0"/>
              </a:rPr>
              <a:t>-	Otkup zemljišta za 60.000,00 EUR</a:t>
            </a:r>
          </a:p>
          <a:p>
            <a:pPr marL="0" indent="0">
              <a:buNone/>
            </a:pPr>
            <a:r>
              <a:rPr lang="hr-HR" sz="1200" dirty="0">
                <a:latin typeface="Arial" panose="020B0604020202020204" pitchFamily="34" charset="0"/>
                <a:cs typeface="Arial" panose="020B0604020202020204" pitchFamily="34" charset="0"/>
              </a:rPr>
              <a:t>-	Otkup objekata za 31.000,00 EUR</a:t>
            </a:r>
          </a:p>
          <a:p>
            <a:pPr marL="0" indent="0">
              <a:buNone/>
            </a:pPr>
            <a:r>
              <a:rPr lang="hr-HR" sz="1200" dirty="0">
                <a:latin typeface="Arial" panose="020B0604020202020204" pitchFamily="34" charset="0"/>
                <a:cs typeface="Arial" panose="020B0604020202020204" pitchFamily="34" charset="0"/>
              </a:rPr>
              <a:t>-	Popravak krova na Gradskoj tržnici za 53.000,00 EUR</a:t>
            </a:r>
          </a:p>
          <a:p>
            <a:pPr marL="0" indent="0">
              <a:buNone/>
            </a:pPr>
            <a:r>
              <a:rPr lang="hr-HR" sz="1200" dirty="0">
                <a:latin typeface="Arial" panose="020B0604020202020204" pitchFamily="34" charset="0"/>
                <a:cs typeface="Arial" panose="020B0604020202020204" pitchFamily="34" charset="0"/>
              </a:rPr>
              <a:t>-	Uređenje Trga Vladimira Nazora za 202.490,00 EUR</a:t>
            </a:r>
          </a:p>
          <a:p>
            <a:pPr marL="0" indent="0">
              <a:buNone/>
            </a:pPr>
            <a:r>
              <a:rPr lang="hr-HR" sz="1200" dirty="0">
                <a:latin typeface="Arial" panose="020B0604020202020204" pitchFamily="34" charset="0"/>
                <a:cs typeface="Arial" panose="020B0604020202020204" pitchFamily="34" charset="0"/>
              </a:rPr>
              <a:t>-	Izgradnja praga na rijeci Lonji kod </a:t>
            </a:r>
            <a:r>
              <a:rPr lang="hr-HR" sz="1200" dirty="0" err="1">
                <a:latin typeface="Arial" panose="020B0604020202020204" pitchFamily="34" charset="0"/>
                <a:cs typeface="Arial" panose="020B0604020202020204" pitchFamily="34" charset="0"/>
              </a:rPr>
              <a:t>Naftalana</a:t>
            </a:r>
            <a:r>
              <a:rPr lang="hr-HR" sz="1200" dirty="0">
                <a:latin typeface="Arial" panose="020B0604020202020204" pitchFamily="34" charset="0"/>
                <a:cs typeface="Arial" panose="020B0604020202020204" pitchFamily="34" charset="0"/>
              </a:rPr>
              <a:t> za 245.500,00 EUR</a:t>
            </a:r>
          </a:p>
          <a:p>
            <a:pPr marL="0" indent="0">
              <a:buNone/>
            </a:pPr>
            <a:r>
              <a:rPr lang="hr-HR" sz="1200" dirty="0">
                <a:latin typeface="Arial" panose="020B0604020202020204" pitchFamily="34" charset="0"/>
                <a:cs typeface="Arial" panose="020B0604020202020204" pitchFamily="34" charset="0"/>
              </a:rPr>
              <a:t>-	Izgradnja nogostupa Lijevi Dubrovčak - </a:t>
            </a:r>
            <a:r>
              <a:rPr lang="hr-HR" sz="1200" dirty="0" err="1">
                <a:latin typeface="Arial" panose="020B0604020202020204" pitchFamily="34" charset="0"/>
                <a:cs typeface="Arial" panose="020B0604020202020204" pitchFamily="34" charset="0"/>
              </a:rPr>
              <a:t>Topolje</a:t>
            </a:r>
            <a:r>
              <a:rPr lang="hr-HR" sz="1200" dirty="0">
                <a:latin typeface="Arial" panose="020B0604020202020204" pitchFamily="34" charset="0"/>
                <a:cs typeface="Arial" panose="020B0604020202020204" pitchFamily="34" charset="0"/>
              </a:rPr>
              <a:t> za 400.000,00 EUR</a:t>
            </a:r>
          </a:p>
          <a:p>
            <a:pPr marL="0" indent="0">
              <a:buNone/>
            </a:pPr>
            <a:r>
              <a:rPr lang="hr-HR" sz="1200" dirty="0">
                <a:latin typeface="Arial" panose="020B0604020202020204" pitchFamily="34" charset="0"/>
                <a:cs typeface="Arial" panose="020B0604020202020204" pitchFamily="34" charset="0"/>
              </a:rPr>
              <a:t>-	Izgradnja nogostupa u </a:t>
            </a:r>
            <a:r>
              <a:rPr lang="hr-HR" sz="1200" dirty="0" err="1">
                <a:latin typeface="Arial" panose="020B0604020202020204" pitchFamily="34" charset="0"/>
                <a:cs typeface="Arial" panose="020B0604020202020204" pitchFamily="34" charset="0"/>
              </a:rPr>
              <a:t>Naftalanskoj</a:t>
            </a:r>
            <a:r>
              <a:rPr lang="hr-HR" sz="1200" dirty="0">
                <a:latin typeface="Arial" panose="020B0604020202020204" pitchFamily="34" charset="0"/>
                <a:cs typeface="Arial" panose="020B0604020202020204" pitchFamily="34" charset="0"/>
              </a:rPr>
              <a:t> ulici u Ivanić-Gradu za 168.750,00 EUR</a:t>
            </a:r>
          </a:p>
          <a:p>
            <a:pPr marL="0" indent="0">
              <a:buNone/>
            </a:pPr>
            <a:endParaRPr lang="hr-HR" sz="1200" dirty="0">
              <a:latin typeface="Arial" panose="020B0604020202020204" pitchFamily="34" charset="0"/>
              <a:cs typeface="Arial" panose="020B0604020202020204" pitchFamily="34" charset="0"/>
            </a:endParaRPr>
          </a:p>
          <a:p>
            <a:pPr marL="0" indent="0">
              <a:lnSpc>
                <a:spcPct val="114000"/>
              </a:lnSpc>
              <a:spcBef>
                <a:spcPts val="0"/>
              </a:spcBef>
              <a:buNone/>
            </a:pPr>
            <a:r>
              <a:rPr lang="hr-HR"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3541338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81000" y="160062"/>
            <a:ext cx="8382000" cy="4994316"/>
          </a:xfrm>
        </p:spPr>
        <p:txBody>
          <a:bodyPr/>
          <a:lstStyle/>
          <a:p>
            <a:pPr marL="0" indent="0">
              <a:buNone/>
            </a:pPr>
            <a:r>
              <a:rPr lang="hr-HR" sz="1200" b="1" dirty="0">
                <a:latin typeface="Arial" panose="020B0604020202020204" pitchFamily="34" charset="0"/>
                <a:cs typeface="Arial" panose="020B0604020202020204" pitchFamily="34" charset="0"/>
              </a:rPr>
              <a:t>PRIJEDLOG IZMJENA RASHODA</a:t>
            </a:r>
          </a:p>
          <a:p>
            <a:pPr marL="0" indent="0">
              <a:buNone/>
            </a:pPr>
            <a:endParaRPr lang="hr-HR" sz="1200" b="1" dirty="0">
              <a:latin typeface="Arial" panose="020B0604020202020204" pitchFamily="34" charset="0"/>
              <a:cs typeface="Arial" panose="020B0604020202020204" pitchFamily="34" charset="0"/>
            </a:endParaRPr>
          </a:p>
          <a:p>
            <a:pPr marL="0" indent="0">
              <a:buNone/>
            </a:pPr>
            <a:r>
              <a:rPr lang="hr-HR" sz="1200" b="1" dirty="0">
                <a:effectLst/>
                <a:latin typeface="Arial" panose="020B0604020202020204" pitchFamily="34" charset="0"/>
                <a:ea typeface="Calibri" panose="020F0502020204030204" pitchFamily="34" charset="0"/>
                <a:cs typeface="Arial" panose="020B0604020202020204" pitchFamily="34" charset="0"/>
              </a:rPr>
              <a:t>Razdjel II - UPRAVNI ODJEL ZA KOMUNALNO GOSPODARSTVO, PROSTORNO PLANIRANJE, GOSPODARSTVO I POLJOPRIVREDU</a:t>
            </a:r>
          </a:p>
          <a:p>
            <a:pPr marL="0" indent="0">
              <a:buNone/>
            </a:pPr>
            <a:endParaRPr lang="hr-HR" sz="1200" dirty="0">
              <a:latin typeface="Arial" panose="020B0604020202020204" pitchFamily="34" charset="0"/>
              <a:cs typeface="Arial" panose="020B0604020202020204" pitchFamily="34" charset="0"/>
            </a:endParaRPr>
          </a:p>
          <a:p>
            <a:pPr marL="0" indent="0">
              <a:buNone/>
            </a:pPr>
            <a:r>
              <a:rPr lang="hr-HR" sz="1200" dirty="0">
                <a:latin typeface="Arial" panose="020B0604020202020204" pitchFamily="34" charset="0"/>
                <a:cs typeface="Arial" panose="020B0604020202020204" pitchFamily="34" charset="0"/>
              </a:rPr>
              <a:t>uvećana su sredstva za projekte:</a:t>
            </a:r>
          </a:p>
          <a:p>
            <a:pPr marL="0" indent="0">
              <a:buNone/>
            </a:pPr>
            <a:r>
              <a:rPr lang="hr-HR" sz="1200" dirty="0">
                <a:latin typeface="Arial" panose="020B0604020202020204" pitchFamily="34" charset="0"/>
                <a:cs typeface="Arial" panose="020B0604020202020204" pitchFamily="34" charset="0"/>
              </a:rPr>
              <a:t>-	Sanacija oštećenja od potresa ravnih krovova na tržnici </a:t>
            </a:r>
            <a:r>
              <a:rPr lang="hr-HR" sz="1200" dirty="0" err="1">
                <a:latin typeface="Arial" panose="020B0604020202020204" pitchFamily="34" charset="0"/>
                <a:cs typeface="Arial" panose="020B0604020202020204" pitchFamily="34" charset="0"/>
              </a:rPr>
              <a:t>Maznica</a:t>
            </a:r>
            <a:r>
              <a:rPr lang="hr-HR" sz="1200" dirty="0">
                <a:latin typeface="Arial" panose="020B0604020202020204" pitchFamily="34" charset="0"/>
                <a:cs typeface="Arial" panose="020B0604020202020204" pitchFamily="34" charset="0"/>
              </a:rPr>
              <a:t> iznad lokala 100.000,00 EUR</a:t>
            </a:r>
          </a:p>
          <a:p>
            <a:pPr marL="0" indent="0">
              <a:buNone/>
            </a:pPr>
            <a:r>
              <a:rPr lang="hr-HR" sz="1200" dirty="0">
                <a:latin typeface="Arial" panose="020B0604020202020204" pitchFamily="34" charset="0"/>
                <a:cs typeface="Arial" panose="020B0604020202020204" pitchFamily="34" charset="0"/>
              </a:rPr>
              <a:t>-	Izrada projektne dokumentacije za novo groblje za 63.600,00 EUR</a:t>
            </a:r>
          </a:p>
          <a:p>
            <a:pPr marL="0" indent="0">
              <a:buNone/>
            </a:pPr>
            <a:r>
              <a:rPr lang="hr-HR" sz="1200" dirty="0">
                <a:latin typeface="Arial" panose="020B0604020202020204" pitchFamily="34" charset="0"/>
                <a:cs typeface="Arial" panose="020B0604020202020204" pitchFamily="34" charset="0"/>
              </a:rPr>
              <a:t>-	Rekonstrukcija Obrtničke ulice u </a:t>
            </a:r>
            <a:r>
              <a:rPr lang="hr-HR" sz="1200" dirty="0" err="1">
                <a:latin typeface="Arial" panose="020B0604020202020204" pitchFamily="34" charset="0"/>
                <a:cs typeface="Arial" panose="020B0604020202020204" pitchFamily="34" charset="0"/>
              </a:rPr>
              <a:t>Opatincu</a:t>
            </a:r>
            <a:r>
              <a:rPr lang="hr-HR" sz="1200" dirty="0">
                <a:latin typeface="Arial" panose="020B0604020202020204" pitchFamily="34" charset="0"/>
                <a:cs typeface="Arial" panose="020B0604020202020204" pitchFamily="34" charset="0"/>
              </a:rPr>
              <a:t> za 236.000,00 EUR</a:t>
            </a:r>
          </a:p>
          <a:p>
            <a:pPr marL="0" indent="0">
              <a:buNone/>
            </a:pPr>
            <a:r>
              <a:rPr lang="hr-HR" sz="1200" dirty="0">
                <a:latin typeface="Arial" panose="020B0604020202020204" pitchFamily="34" charset="0"/>
                <a:cs typeface="Arial" panose="020B0604020202020204" pitchFamily="34" charset="0"/>
              </a:rPr>
              <a:t>-	Rekonstrukcija Ulice kralja Tomislava i Dubrovačke ulice za 265.000,00 EUR</a:t>
            </a:r>
          </a:p>
          <a:p>
            <a:pPr marL="0" indent="0">
              <a:buNone/>
            </a:pPr>
            <a:r>
              <a:rPr lang="hr-HR" sz="1200" dirty="0">
                <a:latin typeface="Arial" panose="020B0604020202020204" pitchFamily="34" charset="0"/>
                <a:cs typeface="Arial" panose="020B0604020202020204" pitchFamily="34" charset="0"/>
              </a:rPr>
              <a:t>-	Rekonstrukcija Kolodvorske ulice i ulice Franje </a:t>
            </a:r>
            <a:r>
              <a:rPr lang="hr-HR" sz="1200" dirty="0" err="1">
                <a:latin typeface="Arial" panose="020B0604020202020204" pitchFamily="34" charset="0"/>
                <a:cs typeface="Arial" panose="020B0604020202020204" pitchFamily="34" charset="0"/>
              </a:rPr>
              <a:t>Jurinca</a:t>
            </a:r>
            <a:r>
              <a:rPr lang="hr-HR" sz="1200" dirty="0">
                <a:latin typeface="Arial" panose="020B0604020202020204" pitchFamily="34" charset="0"/>
                <a:cs typeface="Arial" panose="020B0604020202020204" pitchFamily="34" charset="0"/>
              </a:rPr>
              <a:t> za 487.100,00 EUR</a:t>
            </a:r>
          </a:p>
          <a:p>
            <a:pPr marL="0" indent="0">
              <a:buNone/>
            </a:pPr>
            <a:r>
              <a:rPr lang="hr-HR" sz="1200" dirty="0">
                <a:latin typeface="Arial" panose="020B0604020202020204" pitchFamily="34" charset="0"/>
                <a:cs typeface="Arial" panose="020B0604020202020204" pitchFamily="34" charset="0"/>
              </a:rPr>
              <a:t>-	Rekonstrukcija </a:t>
            </a:r>
            <a:r>
              <a:rPr lang="hr-HR" sz="1200" dirty="0" err="1">
                <a:latin typeface="Arial" panose="020B0604020202020204" pitchFamily="34" charset="0"/>
                <a:cs typeface="Arial" panose="020B0604020202020204" pitchFamily="34" charset="0"/>
              </a:rPr>
              <a:t>Tarno</a:t>
            </a:r>
            <a:r>
              <a:rPr lang="hr-HR" sz="1200" dirty="0">
                <a:latin typeface="Arial" panose="020B0604020202020204" pitchFamily="34" charset="0"/>
                <a:cs typeface="Arial" panose="020B0604020202020204" pitchFamily="34" charset="0"/>
              </a:rPr>
              <a:t> ulice u naselju </a:t>
            </a:r>
            <a:r>
              <a:rPr lang="hr-HR" sz="1200" dirty="0" err="1">
                <a:latin typeface="Arial" panose="020B0604020202020204" pitchFamily="34" charset="0"/>
                <a:cs typeface="Arial" panose="020B0604020202020204" pitchFamily="34" charset="0"/>
              </a:rPr>
              <a:t>Tarno</a:t>
            </a:r>
            <a:r>
              <a:rPr lang="hr-HR" sz="1200" dirty="0">
                <a:latin typeface="Arial" panose="020B0604020202020204" pitchFamily="34" charset="0"/>
                <a:cs typeface="Arial" panose="020B0604020202020204" pitchFamily="34" charset="0"/>
              </a:rPr>
              <a:t> za 308.650,00 EUR</a:t>
            </a:r>
          </a:p>
          <a:p>
            <a:pPr marL="0" indent="0">
              <a:buNone/>
            </a:pPr>
            <a:r>
              <a:rPr lang="hr-HR" sz="1200" dirty="0">
                <a:latin typeface="Arial" panose="020B0604020202020204" pitchFamily="34" charset="0"/>
                <a:cs typeface="Arial" panose="020B0604020202020204" pitchFamily="34" charset="0"/>
              </a:rPr>
              <a:t>-	Izgradnja kružnog raskrižja ŽC 3041 i Ulice slobode u Ivanić-Gradu za 125.000,00 EUR</a:t>
            </a:r>
          </a:p>
          <a:p>
            <a:pPr marL="0" indent="0">
              <a:buNone/>
            </a:pPr>
            <a:r>
              <a:rPr lang="hr-HR" sz="1200" dirty="0">
                <a:latin typeface="Arial" panose="020B0604020202020204" pitchFamily="34" charset="0"/>
                <a:cs typeface="Arial" panose="020B0604020202020204" pitchFamily="34" charset="0"/>
              </a:rPr>
              <a:t>-	Asfaltiranje nerazvrstanih cesta za 150.000,00 EUR</a:t>
            </a:r>
          </a:p>
          <a:p>
            <a:pPr marL="0" indent="0">
              <a:buNone/>
            </a:pPr>
            <a:r>
              <a:rPr lang="hr-HR" sz="1200" dirty="0">
                <a:latin typeface="Arial" panose="020B0604020202020204" pitchFamily="34" charset="0"/>
                <a:cs typeface="Arial" panose="020B0604020202020204" pitchFamily="34" charset="0"/>
              </a:rPr>
              <a:t>-	Uređenje </a:t>
            </a:r>
            <a:r>
              <a:rPr lang="hr-HR" sz="1200" dirty="0" err="1">
                <a:latin typeface="Arial" panose="020B0604020202020204" pitchFamily="34" charset="0"/>
                <a:cs typeface="Arial" panose="020B0604020202020204" pitchFamily="34" charset="0"/>
              </a:rPr>
              <a:t>Zelenjaka</a:t>
            </a:r>
            <a:r>
              <a:rPr lang="hr-HR" sz="1200" dirty="0">
                <a:latin typeface="Arial" panose="020B0604020202020204" pitchFamily="34" charset="0"/>
                <a:cs typeface="Arial" panose="020B0604020202020204" pitchFamily="34" charset="0"/>
              </a:rPr>
              <a:t> za 159.340,00 EUR</a:t>
            </a:r>
          </a:p>
          <a:p>
            <a:pPr marL="0" indent="0">
              <a:buNone/>
            </a:pPr>
            <a:r>
              <a:rPr lang="hr-HR" sz="1200" dirty="0">
                <a:latin typeface="Arial" panose="020B0604020202020204" pitchFamily="34" charset="0"/>
                <a:cs typeface="Arial" panose="020B0604020202020204" pitchFamily="34" charset="0"/>
              </a:rPr>
              <a:t>-	Izgradnja Šetnice uz rijeku Lonju – od plinskog mosta do kanala </a:t>
            </a:r>
            <a:r>
              <a:rPr lang="hr-HR" sz="1200" dirty="0" err="1">
                <a:latin typeface="Arial" panose="020B0604020202020204" pitchFamily="34" charset="0"/>
                <a:cs typeface="Arial" panose="020B0604020202020204" pitchFamily="34" charset="0"/>
              </a:rPr>
              <a:t>Žeravinec</a:t>
            </a:r>
            <a:r>
              <a:rPr lang="hr-HR" sz="1200" dirty="0">
                <a:latin typeface="Arial" panose="020B0604020202020204" pitchFamily="34" charset="0"/>
                <a:cs typeface="Arial" panose="020B0604020202020204" pitchFamily="34" charset="0"/>
              </a:rPr>
              <a:t> za 157.000,00 EUR</a:t>
            </a:r>
          </a:p>
          <a:p>
            <a:pPr marL="0" indent="0">
              <a:buNone/>
            </a:pPr>
            <a:r>
              <a:rPr lang="hr-HR" sz="1200" dirty="0">
                <a:latin typeface="Arial" panose="020B0604020202020204" pitchFamily="34" charset="0"/>
                <a:cs typeface="Arial" panose="020B0604020202020204" pitchFamily="34" charset="0"/>
              </a:rPr>
              <a:t>-	Nabava sanitarnog kontejnera s opremom za 12.000,00 EUR</a:t>
            </a:r>
          </a:p>
          <a:p>
            <a:pPr marL="0" indent="0">
              <a:buNone/>
            </a:pPr>
            <a:r>
              <a:rPr lang="hr-HR" sz="1200" dirty="0">
                <a:latin typeface="Arial" panose="020B0604020202020204" pitchFamily="34" charset="0"/>
                <a:cs typeface="Arial" panose="020B0604020202020204" pitchFamily="34" charset="0"/>
              </a:rPr>
              <a:t>-	Izgradnja nogostupa </a:t>
            </a:r>
            <a:r>
              <a:rPr lang="hr-HR" sz="1200" dirty="0" err="1">
                <a:latin typeface="Arial" panose="020B0604020202020204" pitchFamily="34" charset="0"/>
                <a:cs typeface="Arial" panose="020B0604020202020204" pitchFamily="34" charset="0"/>
              </a:rPr>
              <a:t>Zaklepica</a:t>
            </a:r>
            <a:r>
              <a:rPr lang="hr-HR" sz="1200" dirty="0">
                <a:latin typeface="Arial" panose="020B0604020202020204" pitchFamily="34" charset="0"/>
                <a:cs typeface="Arial" panose="020B0604020202020204" pitchFamily="34" charset="0"/>
              </a:rPr>
              <a:t> – Posavski </a:t>
            </a:r>
            <a:r>
              <a:rPr lang="hr-HR" sz="1200" dirty="0" err="1">
                <a:latin typeface="Arial" panose="020B0604020202020204" pitchFamily="34" charset="0"/>
                <a:cs typeface="Arial" panose="020B0604020202020204" pitchFamily="34" charset="0"/>
              </a:rPr>
              <a:t>Bregi</a:t>
            </a:r>
            <a:r>
              <a:rPr lang="hr-HR" sz="1200" dirty="0">
                <a:latin typeface="Arial" panose="020B0604020202020204" pitchFamily="34" charset="0"/>
                <a:cs typeface="Arial" panose="020B0604020202020204" pitchFamily="34" charset="0"/>
              </a:rPr>
              <a:t> centar za 67.500,00 EUR</a:t>
            </a:r>
          </a:p>
          <a:p>
            <a:pPr marL="0" indent="0">
              <a:buNone/>
            </a:pPr>
            <a:r>
              <a:rPr lang="hr-HR" sz="1200" dirty="0">
                <a:latin typeface="Arial" panose="020B0604020202020204" pitchFamily="34" charset="0"/>
                <a:cs typeface="Arial" panose="020B0604020202020204" pitchFamily="34" charset="0"/>
              </a:rPr>
              <a:t>-	Izrada projektne dokumentacije za </a:t>
            </a:r>
            <a:r>
              <a:rPr lang="hr-HR" sz="1200" dirty="0" err="1">
                <a:latin typeface="Arial" panose="020B0604020202020204" pitchFamily="34" charset="0"/>
                <a:cs typeface="Arial" panose="020B0604020202020204" pitchFamily="34" charset="0"/>
              </a:rPr>
              <a:t>Kundekovu</a:t>
            </a:r>
            <a:r>
              <a:rPr lang="hr-HR" sz="1200" dirty="0">
                <a:latin typeface="Arial" panose="020B0604020202020204" pitchFamily="34" charset="0"/>
                <a:cs typeface="Arial" panose="020B0604020202020204" pitchFamily="34" charset="0"/>
              </a:rPr>
              <a:t> kuću za 70.250,00 EUR</a:t>
            </a:r>
          </a:p>
          <a:p>
            <a:pPr marL="0" indent="0">
              <a:buNone/>
            </a:pPr>
            <a:r>
              <a:rPr lang="hr-HR" sz="1200" dirty="0">
                <a:latin typeface="Arial" panose="020B0604020202020204" pitchFamily="34" charset="0"/>
                <a:cs typeface="Arial" panose="020B0604020202020204" pitchFamily="34" charset="0"/>
              </a:rPr>
              <a:t>-	Izgradnja školske dvorane u Graberju Ivanićkom za 118.320,00 EUR (naplaćeni penali)</a:t>
            </a:r>
          </a:p>
          <a:p>
            <a:pPr marL="0" indent="0">
              <a:buNone/>
            </a:pPr>
            <a:r>
              <a:rPr lang="hr-HR" sz="1200" dirty="0">
                <a:latin typeface="Arial" panose="020B0604020202020204" pitchFamily="34" charset="0"/>
                <a:cs typeface="Arial" panose="020B0604020202020204" pitchFamily="34" charset="0"/>
              </a:rPr>
              <a:t>-	Uređenje učeničkog doma za potrebe Veleučilišta Ivanić-Grad za 205.000,00 EUR</a:t>
            </a:r>
          </a:p>
          <a:p>
            <a:pPr marL="0" indent="0">
              <a:buNone/>
            </a:pPr>
            <a:r>
              <a:rPr lang="hr-HR" sz="1200" dirty="0">
                <a:latin typeface="Arial" panose="020B0604020202020204" pitchFamily="34" charset="0"/>
                <a:cs typeface="Arial" panose="020B0604020202020204" pitchFamily="34" charset="0"/>
              </a:rPr>
              <a:t>-	Projekt ulaganja u objekt DV Livada, </a:t>
            </a:r>
            <a:r>
              <a:rPr lang="hr-HR" sz="1200" dirty="0" err="1">
                <a:latin typeface="Arial" panose="020B0604020202020204" pitchFamily="34" charset="0"/>
                <a:cs typeface="Arial" panose="020B0604020202020204" pitchFamily="34" charset="0"/>
              </a:rPr>
              <a:t>Žeravinec</a:t>
            </a:r>
            <a:r>
              <a:rPr lang="hr-HR" sz="1200" dirty="0">
                <a:latin typeface="Arial" panose="020B0604020202020204" pitchFamily="34" charset="0"/>
                <a:cs typeface="Arial" panose="020B0604020202020204" pitchFamily="34" charset="0"/>
              </a:rPr>
              <a:t> za 70.000,00 EUR</a:t>
            </a:r>
          </a:p>
          <a:p>
            <a:pPr marL="0" indent="0">
              <a:buNone/>
            </a:pPr>
            <a:r>
              <a:rPr lang="hr-HR" sz="1200" dirty="0">
                <a:latin typeface="Arial" panose="020B0604020202020204" pitchFamily="34" charset="0"/>
                <a:cs typeface="Arial" panose="020B0604020202020204" pitchFamily="34" charset="0"/>
              </a:rPr>
              <a:t>-	Nabava komunalne opreme i uređaja za 30.000,00 EUR</a:t>
            </a:r>
          </a:p>
          <a:p>
            <a:pPr marL="0" indent="0">
              <a:buNone/>
            </a:pPr>
            <a:r>
              <a:rPr lang="hr-HR" sz="1200" dirty="0">
                <a:latin typeface="Arial" panose="020B0604020202020204" pitchFamily="34" charset="0"/>
                <a:cs typeface="Arial" panose="020B0604020202020204" pitchFamily="34" charset="0"/>
              </a:rPr>
              <a:t>-	Izrada projektne dokumentacije za plohu 7 na odlagalištu otpada </a:t>
            </a:r>
            <a:r>
              <a:rPr lang="hr-HR" sz="1200" dirty="0" err="1">
                <a:latin typeface="Arial" panose="020B0604020202020204" pitchFamily="34" charset="0"/>
                <a:cs typeface="Arial" panose="020B0604020202020204" pitchFamily="34" charset="0"/>
              </a:rPr>
              <a:t>Tarno</a:t>
            </a:r>
            <a:r>
              <a:rPr lang="hr-HR" sz="1200" dirty="0">
                <a:latin typeface="Arial" panose="020B0604020202020204" pitchFamily="34" charset="0"/>
                <a:cs typeface="Arial" panose="020B0604020202020204" pitchFamily="34" charset="0"/>
              </a:rPr>
              <a:t> za 13.300,00 EUR</a:t>
            </a:r>
          </a:p>
          <a:p>
            <a:pPr marL="0" indent="0">
              <a:lnSpc>
                <a:spcPct val="114000"/>
              </a:lnSpc>
              <a:spcBef>
                <a:spcPts val="0"/>
              </a:spcBef>
              <a:buNone/>
            </a:pPr>
            <a:r>
              <a:rPr lang="hr-HR"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9629387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23528" y="404664"/>
            <a:ext cx="8382000" cy="2822119"/>
          </a:xfrm>
        </p:spPr>
        <p:txBody>
          <a:bodyPr/>
          <a:lstStyle/>
          <a:p>
            <a:pPr marL="0" indent="0">
              <a:buNone/>
            </a:pPr>
            <a:r>
              <a:rPr lang="hr-HR" sz="1200" b="1" dirty="0">
                <a:latin typeface="Arial" panose="020B0604020202020204" pitchFamily="34" charset="0"/>
                <a:cs typeface="Arial" panose="020B0604020202020204" pitchFamily="34" charset="0"/>
              </a:rPr>
              <a:t>PRIJEDLOG IZMJENA RASHODA</a:t>
            </a:r>
          </a:p>
          <a:p>
            <a:pPr marL="0" indent="0">
              <a:buNone/>
            </a:pPr>
            <a:endParaRPr lang="hr-HR" sz="1200" b="1" dirty="0">
              <a:latin typeface="Arial" panose="020B0604020202020204" pitchFamily="34" charset="0"/>
              <a:cs typeface="Arial" panose="020B0604020202020204" pitchFamily="34" charset="0"/>
            </a:endParaRPr>
          </a:p>
          <a:p>
            <a:pPr marL="0" indent="0">
              <a:buNone/>
            </a:pPr>
            <a:r>
              <a:rPr lang="pl-PL" sz="1200" b="1" dirty="0">
                <a:effectLst/>
                <a:latin typeface="Arial" panose="020B0604020202020204" pitchFamily="34" charset="0"/>
                <a:ea typeface="Calibri" panose="020F0502020204030204" pitchFamily="34" charset="0"/>
                <a:cs typeface="Arial" panose="020B0604020202020204" pitchFamily="34" charset="0"/>
              </a:rPr>
              <a:t>Razdjel III - UPRAVNI ODJEL ZA FINANCIJE I PRORAČUN</a:t>
            </a:r>
          </a:p>
          <a:p>
            <a:pPr marL="0" indent="0">
              <a:buNone/>
            </a:pPr>
            <a:endParaRPr lang="hr-HR" sz="1200" b="1" dirty="0">
              <a:latin typeface="Arial" panose="020B0604020202020204" pitchFamily="34" charset="0"/>
              <a:cs typeface="Arial" panose="020B0604020202020204" pitchFamily="34" charset="0"/>
            </a:endParaRPr>
          </a:p>
          <a:p>
            <a:pPr marL="0" indent="0">
              <a:lnSpc>
                <a:spcPct val="114000"/>
              </a:lnSpc>
              <a:spcBef>
                <a:spcPts val="0"/>
              </a:spcBef>
              <a:buNone/>
            </a:pPr>
            <a:r>
              <a:rPr lang="hr-HR" sz="1200" dirty="0">
                <a:latin typeface="Arial" panose="020B0604020202020204" pitchFamily="34" charset="0"/>
                <a:cs typeface="Arial" panose="020B0604020202020204" pitchFamily="34" charset="0"/>
              </a:rPr>
              <a:t>Ukupno su smanjeni za 2.120,00 EUR ili 0,3% i iznosi 767.650,00 EUR.</a:t>
            </a:r>
          </a:p>
          <a:p>
            <a:pPr marL="0" indent="0">
              <a:lnSpc>
                <a:spcPct val="114000"/>
              </a:lnSpc>
              <a:spcBef>
                <a:spcPts val="0"/>
              </a:spcBef>
              <a:buNone/>
            </a:pPr>
            <a:r>
              <a:rPr lang="hr-HR" sz="1200" dirty="0">
                <a:latin typeface="Arial" panose="020B0604020202020204" pitchFamily="34" charset="0"/>
                <a:cs typeface="Arial" panose="020B0604020202020204" pitchFamily="34" charset="0"/>
              </a:rPr>
              <a:t>Povećan je iznos </a:t>
            </a:r>
            <a:r>
              <a:rPr lang="hr-HR" sz="1200" dirty="0" err="1">
                <a:latin typeface="Arial" panose="020B0604020202020204" pitchFamily="34" charset="0"/>
                <a:cs typeface="Arial" panose="020B0604020202020204" pitchFamily="34" charset="0"/>
              </a:rPr>
              <a:t>interkalarne</a:t>
            </a:r>
            <a:r>
              <a:rPr lang="hr-HR" sz="1200" dirty="0">
                <a:latin typeface="Arial" panose="020B0604020202020204" pitchFamily="34" charset="0"/>
                <a:cs typeface="Arial" panose="020B0604020202020204" pitchFamily="34" charset="0"/>
              </a:rPr>
              <a:t> kamate za 5.000,00 EUR i za usluge porezne uprave za naplatu poreznih prihoda za 10.000,00 EUR.</a:t>
            </a:r>
          </a:p>
          <a:p>
            <a:pPr marL="0" indent="0">
              <a:lnSpc>
                <a:spcPct val="114000"/>
              </a:lnSpc>
              <a:spcBef>
                <a:spcPts val="0"/>
              </a:spcBef>
              <a:buNone/>
            </a:pPr>
            <a:r>
              <a:rPr lang="hr-HR" sz="1200" dirty="0">
                <a:latin typeface="Arial" panose="020B0604020202020204" pitchFamily="34" charset="0"/>
                <a:cs typeface="Arial" panose="020B0604020202020204" pitchFamily="34" charset="0"/>
              </a:rPr>
              <a:t>Otplata zajmova je umanjena za otplatu glavnice primljenih zajmova od državnog proračuna – kratkoročni za povrat poreza po godišnjoj prijavi poreza na dohodak za 2022. godinu, a uvećan je za otplatu glavnice primljenih zajmova od državnog proračuna za potres u iznosu od 22.700,00 EUR.</a:t>
            </a:r>
          </a:p>
          <a:p>
            <a:pPr marL="0" indent="0">
              <a:lnSpc>
                <a:spcPct val="114000"/>
              </a:lnSpc>
              <a:spcBef>
                <a:spcPts val="288"/>
              </a:spcBef>
              <a:spcAft>
                <a:spcPts val="1000"/>
              </a:spcAft>
              <a:buNone/>
            </a:pPr>
            <a:endParaRPr lang="hr-HR" sz="1200" dirty="0">
              <a:latin typeface="Arial" panose="020B0604020202020204" pitchFamily="34" charset="0"/>
              <a:cs typeface="Arial" panose="020B0604020202020204" pitchFamily="34" charset="0"/>
            </a:endParaRPr>
          </a:p>
          <a:p>
            <a:pPr marL="0" indent="0">
              <a:buNone/>
            </a:pPr>
            <a:endParaRPr lang="hr-HR" sz="1200" dirty="0">
              <a:latin typeface="Arial" panose="020B0604020202020204" pitchFamily="34" charset="0"/>
              <a:cs typeface="Arial" panose="020B0604020202020204" pitchFamily="34" charset="0"/>
            </a:endParaRPr>
          </a:p>
          <a:p>
            <a:pPr marL="0" indent="0">
              <a:buNone/>
            </a:pPr>
            <a:endParaRPr lang="hr-H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30098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251520" y="260648"/>
            <a:ext cx="8382000" cy="3189591"/>
          </a:xfrm>
        </p:spPr>
        <p:txBody>
          <a:bodyPr/>
          <a:lstStyle/>
          <a:p>
            <a:pPr marL="0" indent="0">
              <a:buNone/>
            </a:pPr>
            <a:endParaRPr lang="hr-HR" sz="1800" dirty="0">
              <a:latin typeface="Arial" panose="020B0604020202020204" pitchFamily="34" charset="0"/>
              <a:cs typeface="Arial" panose="020B0604020202020204" pitchFamily="34" charset="0"/>
            </a:endParaRPr>
          </a:p>
          <a:p>
            <a:pPr marL="0" indent="0">
              <a:buNone/>
            </a:pPr>
            <a:endParaRPr lang="hr-HR" sz="1800" dirty="0">
              <a:latin typeface="Arial" panose="020B0604020202020204" pitchFamily="34" charset="0"/>
              <a:cs typeface="Arial" panose="020B0604020202020204" pitchFamily="34" charset="0"/>
            </a:endParaRPr>
          </a:p>
          <a:p>
            <a:pPr marL="0" indent="0">
              <a:buNone/>
            </a:pPr>
            <a:r>
              <a:rPr lang="hr-HR" sz="1800" dirty="0">
                <a:latin typeface="Arial" panose="020B0604020202020204" pitchFamily="34" charset="0"/>
                <a:cs typeface="Arial" panose="020B0604020202020204" pitchFamily="34" charset="0"/>
              </a:rPr>
              <a:t>KORISNE MREŽNE STRANICE</a:t>
            </a:r>
          </a:p>
          <a:p>
            <a:pPr marL="0" indent="0">
              <a:buNone/>
            </a:pPr>
            <a:endParaRPr lang="hr-HR" sz="1800" dirty="0">
              <a:latin typeface="Arial" panose="020B0604020202020204" pitchFamily="34" charset="0"/>
              <a:cs typeface="Arial" panose="020B0604020202020204" pitchFamily="34" charset="0"/>
            </a:endParaRPr>
          </a:p>
          <a:p>
            <a:pPr marL="0" indent="0">
              <a:lnSpc>
                <a:spcPct val="150000"/>
              </a:lnSpc>
              <a:spcBef>
                <a:spcPts val="0"/>
              </a:spcBef>
              <a:buNone/>
            </a:pPr>
            <a:r>
              <a:rPr lang="hr-HR" sz="1800" b="1" dirty="0">
                <a:latin typeface="Arial" panose="020B0604020202020204" pitchFamily="34" charset="0"/>
                <a:cs typeface="Arial" panose="020B0604020202020204" pitchFamily="34" charset="0"/>
                <a:hlinkClick r:id="rId4"/>
              </a:rPr>
              <a:t>Grad Ivanić-Grad </a:t>
            </a:r>
            <a:r>
              <a:rPr lang="hr-HR" sz="1800" dirty="0">
                <a:latin typeface="Arial" panose="020B0604020202020204" pitchFamily="34" charset="0"/>
                <a:cs typeface="Arial" panose="020B0604020202020204" pitchFamily="34" charset="0"/>
              </a:rPr>
              <a:t>– službene stranice Grada Ivanić-Grada</a:t>
            </a:r>
          </a:p>
          <a:p>
            <a:pPr marL="0" indent="0">
              <a:lnSpc>
                <a:spcPct val="150000"/>
              </a:lnSpc>
              <a:spcBef>
                <a:spcPts val="0"/>
              </a:spcBef>
              <a:buNone/>
            </a:pPr>
            <a:r>
              <a:rPr lang="hr-HR" sz="1800" b="1" dirty="0">
                <a:latin typeface="Arial" panose="020B0604020202020204" pitchFamily="34" charset="0"/>
                <a:cs typeface="Arial" panose="020B0604020202020204" pitchFamily="34" charset="0"/>
                <a:hlinkClick r:id="rId5"/>
              </a:rPr>
              <a:t>Službeni glasnik Grada Ivanić-Grada </a:t>
            </a:r>
            <a:r>
              <a:rPr lang="hr-HR" sz="1800" dirty="0">
                <a:latin typeface="Arial" panose="020B0604020202020204" pitchFamily="34" charset="0"/>
                <a:cs typeface="Arial" panose="020B0604020202020204" pitchFamily="34" charset="0"/>
              </a:rPr>
              <a:t>– svi gradski propisi</a:t>
            </a:r>
          </a:p>
          <a:p>
            <a:pPr marL="0" indent="0">
              <a:lnSpc>
                <a:spcPct val="150000"/>
              </a:lnSpc>
              <a:spcBef>
                <a:spcPts val="0"/>
              </a:spcBef>
              <a:buNone/>
            </a:pPr>
            <a:r>
              <a:rPr lang="hr-HR" sz="1800" b="1" dirty="0">
                <a:latin typeface="Arial" panose="020B0604020202020204" pitchFamily="34" charset="0"/>
                <a:cs typeface="Arial" panose="020B0604020202020204" pitchFamily="34" charset="0"/>
                <a:hlinkClick r:id="rId6"/>
              </a:rPr>
              <a:t>Proračun Grada Ivanić-Grada </a:t>
            </a:r>
            <a:r>
              <a:rPr lang="hr-HR" sz="1800" dirty="0">
                <a:latin typeface="Arial" panose="020B0604020202020204" pitchFamily="34" charset="0"/>
                <a:cs typeface="Arial" panose="020B0604020202020204" pitchFamily="34" charset="0"/>
              </a:rPr>
              <a:t>– usvojeni proračuni</a:t>
            </a:r>
          </a:p>
          <a:p>
            <a:pPr marL="0" indent="0">
              <a:lnSpc>
                <a:spcPct val="150000"/>
              </a:lnSpc>
              <a:spcBef>
                <a:spcPts val="0"/>
              </a:spcBef>
              <a:buNone/>
            </a:pPr>
            <a:r>
              <a:rPr lang="hr-HR" sz="1800" b="1" dirty="0">
                <a:latin typeface="Arial" panose="020B0604020202020204" pitchFamily="34" charset="0"/>
                <a:cs typeface="Arial" panose="020B0604020202020204" pitchFamily="34" charset="0"/>
                <a:hlinkClick r:id="rId7"/>
              </a:rPr>
              <a:t>Zakon o proračunu </a:t>
            </a:r>
            <a:r>
              <a:rPr lang="hr-HR" sz="1800" dirty="0">
                <a:latin typeface="Arial" panose="020B0604020202020204" pitchFamily="34" charset="0"/>
                <a:cs typeface="Arial" panose="020B0604020202020204" pitchFamily="34" charset="0"/>
              </a:rPr>
              <a:t>– zakoni i propisi vezani uz proračun</a:t>
            </a:r>
          </a:p>
          <a:p>
            <a:pPr marL="0" indent="0">
              <a:lnSpc>
                <a:spcPct val="150000"/>
              </a:lnSpc>
              <a:spcBef>
                <a:spcPts val="0"/>
              </a:spcBef>
              <a:buNone/>
            </a:pPr>
            <a:r>
              <a:rPr lang="hr-HR" sz="1800" b="1" dirty="0">
                <a:latin typeface="Arial" panose="020B0604020202020204" pitchFamily="34" charset="0"/>
                <a:cs typeface="Arial" panose="020B0604020202020204" pitchFamily="34" charset="0"/>
                <a:hlinkClick r:id="rId8"/>
              </a:rPr>
              <a:t>Institut za javne financije </a:t>
            </a:r>
            <a:r>
              <a:rPr lang="hr-HR" sz="1800" dirty="0">
                <a:latin typeface="Arial" panose="020B0604020202020204" pitchFamily="34" charset="0"/>
                <a:cs typeface="Arial" panose="020B0604020202020204" pitchFamily="34" charset="0"/>
              </a:rPr>
              <a:t>– transparentnost proračuna županija, gradova i općina</a:t>
            </a:r>
          </a:p>
        </p:txBody>
      </p:sp>
    </p:spTree>
    <p:extLst>
      <p:ext uri="{BB962C8B-B14F-4D97-AF65-F5344CB8AC3E}">
        <p14:creationId xmlns:p14="http://schemas.microsoft.com/office/powerpoint/2010/main" val="272111433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81000" y="908720"/>
            <a:ext cx="8382000" cy="4136255"/>
          </a:xfrm>
        </p:spPr>
        <p:txBody>
          <a:bodyPr/>
          <a:lstStyle/>
          <a:p>
            <a:pPr marL="0" indent="0" algn="ctr">
              <a:buNone/>
            </a:pPr>
            <a:r>
              <a:rPr lang="hr-HR" sz="1800" dirty="0">
                <a:latin typeface="Arial" panose="020B0604020202020204" pitchFamily="34" charset="0"/>
                <a:cs typeface="Arial" panose="020B0604020202020204" pitchFamily="34" charset="0"/>
              </a:rPr>
              <a:t>KONTAKT PODACI:</a:t>
            </a:r>
          </a:p>
          <a:p>
            <a:pPr marL="0" indent="0" algn="ctr">
              <a:buNone/>
            </a:pPr>
            <a:endParaRPr lang="hr-HR" sz="1800" dirty="0">
              <a:latin typeface="Arial" panose="020B0604020202020204" pitchFamily="34" charset="0"/>
              <a:cs typeface="Arial" panose="020B0604020202020204" pitchFamily="34" charset="0"/>
            </a:endParaRPr>
          </a:p>
          <a:p>
            <a:pPr marL="0" indent="0" algn="ctr">
              <a:buNone/>
            </a:pPr>
            <a:r>
              <a:rPr lang="hr-HR" sz="1800" dirty="0">
                <a:latin typeface="Arial" panose="020B0604020202020204" pitchFamily="34" charset="0"/>
                <a:cs typeface="Arial" panose="020B0604020202020204" pitchFamily="34" charset="0"/>
              </a:rPr>
              <a:t>GRAD IVANIĆ-GRAD</a:t>
            </a:r>
          </a:p>
          <a:p>
            <a:pPr marL="0" indent="0" algn="ctr" fontAlgn="base">
              <a:buNone/>
            </a:pPr>
            <a:r>
              <a:rPr lang="hr-HR" sz="1800" dirty="0">
                <a:latin typeface="Arial" panose="020B0604020202020204" pitchFamily="34" charset="0"/>
                <a:cs typeface="Arial" panose="020B0604020202020204" pitchFamily="34" charset="0"/>
              </a:rPr>
              <a:t>Park hrvatskih branitelja 1</a:t>
            </a:r>
            <a:br>
              <a:rPr lang="hr-HR" sz="1800" dirty="0">
                <a:latin typeface="Arial" panose="020B0604020202020204" pitchFamily="34" charset="0"/>
                <a:cs typeface="Arial" panose="020B0604020202020204" pitchFamily="34" charset="0"/>
              </a:rPr>
            </a:br>
            <a:r>
              <a:rPr lang="hr-HR" sz="1800" dirty="0">
                <a:latin typeface="Arial" panose="020B0604020202020204" pitchFamily="34" charset="0"/>
                <a:cs typeface="Arial" panose="020B0604020202020204" pitchFamily="34" charset="0"/>
              </a:rPr>
              <a:t>10310 Ivanić-Grad</a:t>
            </a:r>
          </a:p>
          <a:p>
            <a:pPr marL="0" indent="0" algn="ctr" fontAlgn="base">
              <a:buNone/>
            </a:pPr>
            <a:endParaRPr lang="hr-HR" sz="1800" dirty="0">
              <a:latin typeface="Arial" panose="020B0604020202020204" pitchFamily="34" charset="0"/>
              <a:cs typeface="Arial" panose="020B0604020202020204" pitchFamily="34" charset="0"/>
            </a:endParaRPr>
          </a:p>
          <a:p>
            <a:pPr marL="0" indent="0" algn="ctr" fontAlgn="base">
              <a:buNone/>
            </a:pPr>
            <a:r>
              <a:rPr lang="hr-HR" sz="1800" dirty="0">
                <a:latin typeface="Arial" panose="020B0604020202020204" pitchFamily="34" charset="0"/>
                <a:cs typeface="Arial" panose="020B0604020202020204" pitchFamily="34" charset="0"/>
              </a:rPr>
              <a:t>OIB: 52339045122</a:t>
            </a:r>
            <a:br>
              <a:rPr lang="hr-HR" sz="1800" dirty="0">
                <a:latin typeface="Arial" panose="020B0604020202020204" pitchFamily="34" charset="0"/>
                <a:cs typeface="Arial" panose="020B0604020202020204" pitchFamily="34" charset="0"/>
              </a:rPr>
            </a:br>
            <a:r>
              <a:rPr lang="hr-HR" sz="1800" dirty="0">
                <a:latin typeface="Arial" panose="020B0604020202020204" pitchFamily="34" charset="0"/>
                <a:cs typeface="Arial" panose="020B0604020202020204" pitchFamily="34" charset="0"/>
              </a:rPr>
              <a:t>MBS: 2681692</a:t>
            </a:r>
          </a:p>
          <a:p>
            <a:pPr marL="0" indent="0" algn="ctr" fontAlgn="base">
              <a:buNone/>
            </a:pPr>
            <a:endParaRPr lang="hr-HR" sz="1800" dirty="0">
              <a:latin typeface="Arial" panose="020B0604020202020204" pitchFamily="34" charset="0"/>
              <a:cs typeface="Arial" panose="020B0604020202020204" pitchFamily="34" charset="0"/>
            </a:endParaRPr>
          </a:p>
          <a:p>
            <a:pPr marL="0" indent="0" algn="ctr" fontAlgn="base">
              <a:buNone/>
            </a:pPr>
            <a:r>
              <a:rPr lang="hr-HR" sz="1800" dirty="0">
                <a:latin typeface="Arial" panose="020B0604020202020204" pitchFamily="34" charset="0"/>
                <a:cs typeface="Arial" panose="020B0604020202020204" pitchFamily="34" charset="0"/>
              </a:rPr>
              <a:t>Centrala telefon: +385 1 2831 360</a:t>
            </a:r>
            <a:br>
              <a:rPr lang="hr-HR" sz="1800" dirty="0">
                <a:latin typeface="Arial" panose="020B0604020202020204" pitchFamily="34" charset="0"/>
                <a:cs typeface="Arial" panose="020B0604020202020204" pitchFamily="34" charset="0"/>
              </a:rPr>
            </a:br>
            <a:r>
              <a:rPr lang="hr-HR" sz="1800" dirty="0">
                <a:latin typeface="Arial" panose="020B0604020202020204" pitchFamily="34" charset="0"/>
                <a:cs typeface="Arial" panose="020B0604020202020204" pitchFamily="34" charset="0"/>
              </a:rPr>
              <a:t>e-mail: </a:t>
            </a:r>
            <a:r>
              <a:rPr lang="hr-HR" sz="18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grad@ivanic-grad.hr</a:t>
            </a:r>
            <a:endParaRPr lang="hr-HR" sz="1800" dirty="0">
              <a:latin typeface="Arial" panose="020B0604020202020204" pitchFamily="34" charset="0"/>
              <a:cs typeface="Arial" panose="020B0604020202020204" pitchFamily="34" charset="0"/>
            </a:endParaRPr>
          </a:p>
          <a:p>
            <a:pPr marL="0" indent="0" algn="ctr" fontAlgn="base">
              <a:buNone/>
            </a:pPr>
            <a:endParaRPr lang="hr-HR" sz="1800" dirty="0">
              <a:latin typeface="Arial" panose="020B0604020202020204" pitchFamily="34" charset="0"/>
              <a:cs typeface="Arial" panose="020B0604020202020204" pitchFamily="34" charset="0"/>
            </a:endParaRPr>
          </a:p>
          <a:p>
            <a:pPr marL="0" indent="0" algn="ctr" fontAlgn="base">
              <a:buNone/>
            </a:pPr>
            <a:r>
              <a:rPr lang="hr-HR" sz="1800" dirty="0">
                <a:latin typeface="Arial" panose="020B0604020202020204" pitchFamily="34" charset="0"/>
                <a:cs typeface="Arial" panose="020B0604020202020204" pitchFamily="34" charset="0"/>
              </a:rPr>
              <a:t>IBAN: HR3323600001815800006</a:t>
            </a:r>
          </a:p>
          <a:p>
            <a:pPr marL="0" indent="0" algn="ctr" fontAlgn="base">
              <a:buNone/>
            </a:pPr>
            <a:r>
              <a:rPr lang="hr-HR" sz="1800" dirty="0">
                <a:latin typeface="Arial" panose="020B0604020202020204" pitchFamily="34" charset="0"/>
                <a:cs typeface="Arial" panose="020B0604020202020204" pitchFamily="34" charset="0"/>
              </a:rPr>
              <a:t>Zagrebačka banka d.d.</a:t>
            </a:r>
          </a:p>
          <a:p>
            <a:pPr marL="0" indent="0">
              <a:buNone/>
            </a:pPr>
            <a:endParaRPr lang="hr-H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950297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404663"/>
            <a:ext cx="8583488" cy="5550585"/>
          </a:xfrm>
        </p:spPr>
        <p:txBody>
          <a:bodyPr wrap="square" lIns="0">
            <a:normAutofit fontScale="32500" lnSpcReduction="20000"/>
          </a:bodyPr>
          <a:lstStyle/>
          <a:p>
            <a:pPr marL="0" indent="0" algn="just">
              <a:lnSpc>
                <a:spcPct val="150000"/>
              </a:lnSpc>
              <a:buNone/>
            </a:pPr>
            <a:r>
              <a:rPr lang="hr-HR" sz="3700" b="1" dirty="0">
                <a:effectLst/>
                <a:latin typeface="Arial" panose="020B0604020202020204" pitchFamily="34" charset="0"/>
                <a:ea typeface="Times New Roman" panose="02020603050405020304" pitchFamily="18" charset="0"/>
              </a:rPr>
              <a:t>Općenito</a:t>
            </a:r>
          </a:p>
          <a:p>
            <a:pPr marL="0" indent="0" algn="just">
              <a:lnSpc>
                <a:spcPct val="150000"/>
              </a:lnSpc>
              <a:buNone/>
            </a:pPr>
            <a:endParaRPr lang="hr-HR" sz="1900" b="1" dirty="0">
              <a:effectLst/>
              <a:latin typeface="Arial" panose="020B0604020202020204" pitchFamily="34" charset="0"/>
              <a:ea typeface="Times New Roman" panose="02020603050405020304" pitchFamily="18" charset="0"/>
            </a:endParaRPr>
          </a:p>
          <a:p>
            <a:pPr marL="0" indent="0" algn="just">
              <a:lnSpc>
                <a:spcPct val="150000"/>
              </a:lnSpc>
              <a:buNone/>
            </a:pPr>
            <a:r>
              <a:rPr lang="hr-HR" sz="3400" dirty="0">
                <a:effectLst/>
                <a:latin typeface="Arial" panose="020B0604020202020204" pitchFamily="34" charset="0"/>
                <a:ea typeface="Times New Roman" panose="02020603050405020304" pitchFamily="18" charset="0"/>
              </a:rPr>
              <a:t>Proračun je temeljni financijski akt jedinice lokalne samouprave u kojem su planirani svi prihodi i rashodi Grada i proračunskih korisnika za ovu proračunsku i sljedeće dvije godine. </a:t>
            </a:r>
          </a:p>
          <a:p>
            <a:pPr marL="0" indent="0" algn="just">
              <a:lnSpc>
                <a:spcPct val="150000"/>
              </a:lnSpc>
              <a:buNone/>
            </a:pPr>
            <a:r>
              <a:rPr lang="hr-HR" sz="3400" dirty="0">
                <a:latin typeface="Arial" panose="020B0604020202020204" pitchFamily="34" charset="0"/>
                <a:ea typeface="Times New Roman" panose="02020603050405020304" pitchFamily="18" charset="0"/>
              </a:rPr>
              <a:t>Proračun nije statičan akt, već se sukladno Zakonu o proračunu može mijenjati tijekom proračunske godine.</a:t>
            </a:r>
          </a:p>
          <a:p>
            <a:pPr marL="0" indent="0" algn="just">
              <a:lnSpc>
                <a:spcPct val="150000"/>
              </a:lnSpc>
              <a:buNone/>
            </a:pPr>
            <a:r>
              <a:rPr lang="hr-HR" sz="3400" dirty="0">
                <a:effectLst/>
                <a:latin typeface="Arial" panose="020B0604020202020204" pitchFamily="34" charset="0"/>
                <a:ea typeface="Times New Roman" panose="02020603050405020304" pitchFamily="18" charset="0"/>
              </a:rPr>
              <a:t>Ta izmjena se može realizirati kroz izmjene i dopune proračuna (naziva se i rebalans proračuna) ili putem odluke o preraspodjeli sredstava.</a:t>
            </a:r>
          </a:p>
          <a:p>
            <a:pPr marL="0" indent="0" algn="just">
              <a:lnSpc>
                <a:spcPct val="150000"/>
              </a:lnSpc>
              <a:spcBef>
                <a:spcPts val="0"/>
              </a:spcBef>
              <a:buNone/>
            </a:pPr>
            <a:endParaRPr lang="hr-HR" sz="3400" b="0" i="0" dirty="0">
              <a:effectLst/>
              <a:latin typeface="Arial" panose="020B0604020202020204" pitchFamily="34" charset="0"/>
              <a:cs typeface="Arial" panose="020B0604020202020204" pitchFamily="34" charset="0"/>
            </a:endParaRPr>
          </a:p>
          <a:p>
            <a:pPr marL="0" indent="0" algn="just">
              <a:lnSpc>
                <a:spcPct val="150000"/>
              </a:lnSpc>
              <a:spcBef>
                <a:spcPts val="0"/>
              </a:spcBef>
              <a:buNone/>
            </a:pPr>
            <a:r>
              <a:rPr lang="hr-HR" sz="3400" b="0" i="0" dirty="0">
                <a:effectLst/>
                <a:latin typeface="Arial" panose="020B0604020202020204" pitchFamily="34" charset="0"/>
                <a:cs typeface="Arial" panose="020B0604020202020204" pitchFamily="34" charset="0"/>
              </a:rPr>
              <a:t>Izmjene i dopune proračuna obuhvaćaju izmjenu proračunskih iznosa odnosno njihovo smanjenje/povećanje u odnosu prema planu proračuna donesenom na kraju prethodne kalendarske godine, s primjenom od 01.01. tekuće godine. Proračun ide u rebalans kad dođe do smanjenja/povećanja pojedinih proračunskih prihoda u odnosu na planirane vrijednosti, ali i radi potrebe povećanja pojedinih rashoda/izdataka. Rebalans proračuna je naknadna promjena ili uravnoteživanje proračuna, zbog prihoda/primitka ili rashoda/izdataka većih ili manjih od planiranih.</a:t>
            </a:r>
            <a:endParaRPr lang="hr-HR" sz="3400" dirty="0">
              <a:effectLst/>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50000"/>
              </a:lnSpc>
              <a:spcBef>
                <a:spcPts val="0"/>
              </a:spcBef>
              <a:buNone/>
            </a:pPr>
            <a:endParaRPr lang="hr-HR" sz="3400" dirty="0">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50000"/>
              </a:lnSpc>
              <a:spcBef>
                <a:spcPts val="0"/>
              </a:spcBef>
              <a:buNone/>
            </a:pPr>
            <a:r>
              <a:rPr lang="hr-HR" sz="3400" dirty="0">
                <a:latin typeface="Arial" panose="020B0604020202020204" pitchFamily="34" charset="0"/>
                <a:ea typeface="Times New Roman" panose="02020603050405020304" pitchFamily="18" charset="0"/>
                <a:cs typeface="Arial" panose="020B0604020202020204" pitchFamily="34" charset="0"/>
              </a:rPr>
              <a:t>Izmjenama i dopunama proračuna mijenja se isključivo plan za tekuću proračunsku godinu.</a:t>
            </a:r>
          </a:p>
          <a:p>
            <a:pPr marL="0" indent="0" algn="just">
              <a:lnSpc>
                <a:spcPct val="150000"/>
              </a:lnSpc>
              <a:spcBef>
                <a:spcPts val="0"/>
              </a:spcBef>
              <a:buNone/>
            </a:pPr>
            <a:r>
              <a:rPr lang="hr-HR" sz="3400" dirty="0">
                <a:effectLst/>
                <a:latin typeface="Arial" panose="020B0604020202020204" pitchFamily="34" charset="0"/>
                <a:ea typeface="Times New Roman" panose="02020603050405020304" pitchFamily="18" charset="0"/>
                <a:cs typeface="Arial" panose="020B0604020202020204" pitchFamily="34" charset="0"/>
              </a:rPr>
              <a:t>Izmjene i dopune proračuna:</a:t>
            </a:r>
          </a:p>
          <a:p>
            <a:pPr algn="just">
              <a:lnSpc>
                <a:spcPct val="150000"/>
              </a:lnSpc>
              <a:spcBef>
                <a:spcPts val="0"/>
              </a:spcBef>
              <a:buFontTx/>
              <a:buChar char="-"/>
            </a:pPr>
            <a:r>
              <a:rPr lang="hr-HR" sz="3400" dirty="0">
                <a:effectLst/>
                <a:latin typeface="Arial" panose="020B0604020202020204" pitchFamily="34" charset="0"/>
                <a:ea typeface="Times New Roman" panose="02020603050405020304" pitchFamily="18" charset="0"/>
                <a:cs typeface="Arial" panose="020B0604020202020204" pitchFamily="34" charset="0"/>
              </a:rPr>
              <a:t>Sastoje se od plana za tekuću proračunsku godinu i sadrže opći i posebni dio, te obrazloženje izmjena i dopuna proračuna</a:t>
            </a:r>
          </a:p>
          <a:p>
            <a:pPr algn="just">
              <a:lnSpc>
                <a:spcPct val="150000"/>
              </a:lnSpc>
              <a:spcBef>
                <a:spcPts val="0"/>
              </a:spcBef>
              <a:buFontTx/>
              <a:buChar char="-"/>
            </a:pPr>
            <a:r>
              <a:rPr lang="hr-HR" sz="3400" dirty="0">
                <a:latin typeface="Arial" panose="020B0604020202020204" pitchFamily="34" charset="0"/>
                <a:ea typeface="Times New Roman" panose="02020603050405020304" pitchFamily="18" charset="0"/>
                <a:cs typeface="Arial" panose="020B0604020202020204" pitchFamily="34" charset="0"/>
              </a:rPr>
              <a:t>Na postupak donošenja izmjena i dopuna proračuna na odgovarajući se način primjenjuju odredbe Zakona o proračunu (NN 144/21) za postupak donošenja proračuna</a:t>
            </a:r>
          </a:p>
          <a:p>
            <a:pPr algn="just">
              <a:lnSpc>
                <a:spcPct val="150000"/>
              </a:lnSpc>
              <a:spcBef>
                <a:spcPts val="0"/>
              </a:spcBef>
              <a:buFontTx/>
              <a:buChar char="-"/>
            </a:pPr>
            <a:r>
              <a:rPr lang="hr-HR" sz="3400" dirty="0">
                <a:effectLst/>
                <a:latin typeface="Arial" panose="020B0604020202020204" pitchFamily="34" charset="0"/>
                <a:ea typeface="Times New Roman" panose="02020603050405020304" pitchFamily="18" charset="0"/>
                <a:cs typeface="Arial" panose="020B0604020202020204" pitchFamily="34" charset="0"/>
              </a:rPr>
              <a:t>Ne mogu se umanjiti rashodi i izdaci ispod razine izvršenja i p</a:t>
            </a:r>
            <a:r>
              <a:rPr lang="hr-HR" sz="3400" dirty="0">
                <a:latin typeface="Arial" panose="020B0604020202020204" pitchFamily="34" charset="0"/>
                <a:ea typeface="Times New Roman" panose="02020603050405020304" pitchFamily="18" charset="0"/>
                <a:cs typeface="Arial" panose="020B0604020202020204" pitchFamily="34" charset="0"/>
              </a:rPr>
              <a:t>reuzetih obveza</a:t>
            </a:r>
          </a:p>
          <a:p>
            <a:pPr algn="just">
              <a:lnSpc>
                <a:spcPct val="150000"/>
              </a:lnSpc>
              <a:spcBef>
                <a:spcPts val="0"/>
              </a:spcBef>
              <a:buFontTx/>
              <a:buChar char="-"/>
            </a:pPr>
            <a:r>
              <a:rPr lang="hr-HR" sz="3400" dirty="0">
                <a:effectLst/>
                <a:latin typeface="Arial" panose="020B0604020202020204" pitchFamily="34" charset="0"/>
                <a:ea typeface="Times New Roman" panose="02020603050405020304" pitchFamily="18" charset="0"/>
                <a:cs typeface="Arial" panose="020B0604020202020204" pitchFamily="34" charset="0"/>
              </a:rPr>
              <a:t>Izmjenama i dopunama proračuna namjenski prihodi i primici i vlastiti prihodi te rashodi i izdaci izvršeni iznad iznosa utvrđenih u proračunu, moraju se planirati minimalno na razini ostvarenog, odnosno izvršenog </a:t>
            </a:r>
          </a:p>
          <a:p>
            <a:pPr marL="0" indent="0" algn="just">
              <a:lnSpc>
                <a:spcPct val="150000"/>
              </a:lnSpc>
              <a:spcBef>
                <a:spcPts val="0"/>
              </a:spcBef>
              <a:buNone/>
            </a:pPr>
            <a:r>
              <a:rPr lang="hr-HR" sz="3000" dirty="0">
                <a:effectLst/>
                <a:latin typeface="Arial" panose="020B0604020202020204" pitchFamily="34" charset="0"/>
                <a:ea typeface="Times New Roman" panose="02020603050405020304" pitchFamily="18" charset="0"/>
                <a:cs typeface="Arial" panose="020B0604020202020204" pitchFamily="34" charset="0"/>
              </a:rPr>
              <a:t> </a:t>
            </a:r>
          </a:p>
          <a:p>
            <a:pPr marL="517525" lvl="1" indent="0">
              <a:buNone/>
            </a:pPr>
            <a:endParaRPr lang="hr-HR" sz="1400" dirty="0"/>
          </a:p>
          <a:p>
            <a:pPr marL="517525" lvl="1" indent="0" algn="ctr">
              <a:buNone/>
            </a:pPr>
            <a:endParaRPr lang="hr-HR" dirty="0"/>
          </a:p>
        </p:txBody>
      </p:sp>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Tree>
    <p:extLst>
      <p:ext uri="{BB962C8B-B14F-4D97-AF65-F5344CB8AC3E}">
        <p14:creationId xmlns:p14="http://schemas.microsoft.com/office/powerpoint/2010/main" val="324099408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404664"/>
            <a:ext cx="8382000" cy="5400600"/>
          </a:xfrm>
        </p:spPr>
        <p:txBody>
          <a:bodyPr wrap="square" lIns="0">
            <a:normAutofit/>
          </a:bodyPr>
          <a:lstStyle/>
          <a:p>
            <a:pPr marL="0" indent="0" algn="just">
              <a:lnSpc>
                <a:spcPct val="150000"/>
              </a:lnSpc>
              <a:buNone/>
            </a:pPr>
            <a:r>
              <a:rPr lang="hr-HR" sz="1200" b="1" dirty="0">
                <a:latin typeface="Arial" panose="020B0604020202020204" pitchFamily="34" charset="0"/>
                <a:ea typeface="Times New Roman" panose="02020603050405020304" pitchFamily="18" charset="0"/>
                <a:cs typeface="Arial" panose="020B0604020202020204" pitchFamily="34" charset="0"/>
              </a:rPr>
              <a:t>KONSOLIDIRANI PRORAČUN</a:t>
            </a: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U općem dijelu proračuna iskazani su ukupni konsolidirani prihodi i primici te rashodi i izdaci Grada Ivanić-Grada i 5 proračunskih korisnika.</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Proračunski korisnici jesu oni korisnici:</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	- kojih je osnivač Grad Ivanić-Grad,</a:t>
            </a: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	-</a:t>
            </a:r>
            <a:r>
              <a:rPr lang="hr-HR" sz="1200" dirty="0">
                <a:effectLst/>
                <a:latin typeface="Arial" panose="020B0604020202020204" pitchFamily="34" charset="0"/>
                <a:ea typeface="Times New Roman" panose="02020603050405020304" pitchFamily="18" charset="0"/>
                <a:cs typeface="Arial" panose="020B0604020202020204" pitchFamily="34" charset="0"/>
              </a:rPr>
              <a:t> kojima je izvor prihoda proračun Grada u iznosu od 50 posto ili više, </a:t>
            </a: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	-</a:t>
            </a:r>
            <a:r>
              <a:rPr lang="hr-HR" sz="1200" dirty="0">
                <a:effectLst/>
                <a:latin typeface="Arial" panose="020B0604020202020204" pitchFamily="34" charset="0"/>
                <a:ea typeface="Times New Roman" panose="02020603050405020304" pitchFamily="18" charset="0"/>
                <a:cs typeface="Arial" panose="020B0604020202020204" pitchFamily="34" charset="0"/>
              </a:rPr>
              <a:t> </a:t>
            </a:r>
            <a:r>
              <a:rPr lang="hr-HR" sz="1200" dirty="0">
                <a:latin typeface="Arial" panose="020B0604020202020204" pitchFamily="34" charset="0"/>
                <a:cs typeface="Arial" panose="020B0604020202020204" pitchFamily="34" charset="0"/>
              </a:rPr>
              <a:t>čiji se rashodi za zaposlene i/ili materijalni rashodi osiguravaju u proračunu</a:t>
            </a: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	-</a:t>
            </a:r>
            <a:r>
              <a:rPr lang="hr-HR" sz="1200" dirty="0">
                <a:effectLst/>
                <a:latin typeface="Arial" panose="020B0604020202020204" pitchFamily="34" charset="0"/>
                <a:ea typeface="Times New Roman" panose="02020603050405020304" pitchFamily="18" charset="0"/>
                <a:cs typeface="Arial" panose="020B0604020202020204" pitchFamily="34" charset="0"/>
              </a:rPr>
              <a:t> koji su navedeni u Registru proračunskih i izvan proračunskih korisnika </a:t>
            </a:r>
          </a:p>
          <a:p>
            <a:pPr marL="0" indent="0" algn="just">
              <a:lnSpc>
                <a:spcPct val="150000"/>
              </a:lnSpc>
              <a:buNone/>
            </a:pPr>
            <a:endParaRPr lang="hr-HR" sz="1200" dirty="0">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Proračunski korisnici Grada Ivanić-Grada su:</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 Dječji vrtić Ivanić Grad</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 Gradska knjižnica Ivanić-Grad</a:t>
            </a:r>
          </a:p>
          <a:p>
            <a:pPr marL="0" indent="0" algn="just">
              <a:lnSpc>
                <a:spcPct val="150000"/>
              </a:lnSpc>
              <a:buNone/>
            </a:pPr>
            <a:r>
              <a:rPr lang="hr-HR" sz="1200" dirty="0">
                <a:latin typeface="Arial" panose="020B0604020202020204" pitchFamily="34" charset="0"/>
                <a:ea typeface="Times New Roman" panose="02020603050405020304" pitchFamily="18" charset="0"/>
                <a:cs typeface="Arial" panose="020B0604020202020204" pitchFamily="34" charset="0"/>
              </a:rPr>
              <a:t>- Javna vatrogasna postrojba Grada Ivanić-Grada</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 Muzej Ivanić-Grada</a:t>
            </a:r>
          </a:p>
          <a:p>
            <a:pPr marL="0" indent="0" algn="just">
              <a:lnSpc>
                <a:spcPct val="150000"/>
              </a:lnSpc>
              <a:buNone/>
            </a:pPr>
            <a:r>
              <a:rPr lang="hr-HR" sz="1200" dirty="0">
                <a:effectLst/>
                <a:latin typeface="Arial" panose="020B0604020202020204" pitchFamily="34" charset="0"/>
                <a:ea typeface="Times New Roman" panose="02020603050405020304" pitchFamily="18" charset="0"/>
                <a:cs typeface="Arial" panose="020B0604020202020204" pitchFamily="34" charset="0"/>
              </a:rPr>
              <a:t>- Pučko otvoreno učilište Ivanić-Grad</a:t>
            </a:r>
          </a:p>
          <a:p>
            <a:pPr marL="0" indent="0" algn="just">
              <a:lnSpc>
                <a:spcPct val="150000"/>
              </a:lnSpc>
              <a:buNone/>
            </a:pPr>
            <a:endParaRPr lang="hr-HR" sz="1200" dirty="0">
              <a:effectLst/>
              <a:latin typeface="Arial" panose="020B0604020202020204" pitchFamily="34" charset="0"/>
              <a:ea typeface="Times New Roman" panose="02020603050405020304" pitchFamily="18" charset="0"/>
              <a:cs typeface="Arial" panose="020B0604020202020204" pitchFamily="34" charset="0"/>
            </a:endParaRPr>
          </a:p>
          <a:p>
            <a:pPr marL="517525" lvl="1" indent="0">
              <a:buNone/>
            </a:pPr>
            <a:endParaRPr lang="hr-HR" sz="1400" dirty="0"/>
          </a:p>
          <a:p>
            <a:pPr marL="517525" lvl="1" indent="0" algn="ctr">
              <a:buNone/>
            </a:pPr>
            <a:endParaRPr lang="hr-HR" dirty="0"/>
          </a:p>
        </p:txBody>
      </p:sp>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Tree>
    <p:extLst>
      <p:ext uri="{BB962C8B-B14F-4D97-AF65-F5344CB8AC3E}">
        <p14:creationId xmlns:p14="http://schemas.microsoft.com/office/powerpoint/2010/main" val="268426080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528" y="558626"/>
            <a:ext cx="8382000" cy="4561666"/>
          </a:xfrm>
        </p:spPr>
        <p:txBody>
          <a:bodyPr vert="horz" wrap="square" lIns="0" tIns="0" rIns="0" bIns="0" rtlCol="0">
            <a:normAutofit/>
          </a:bodyPr>
          <a:lstStyle/>
          <a:p>
            <a:pPr marL="0" indent="0" algn="just">
              <a:lnSpc>
                <a:spcPct val="150000"/>
              </a:lnSpc>
              <a:buNone/>
            </a:pPr>
            <a:r>
              <a:rPr lang="hr-HR" sz="1200" dirty="0">
                <a:latin typeface="Arial" panose="020B0604020202020204" pitchFamily="34" charset="0"/>
                <a:cs typeface="Arial" panose="020B0604020202020204" pitchFamily="34" charset="0"/>
              </a:rPr>
              <a:t>Proračun Grada Ivanić-Grada za 2023. i projekcije za 2024. i 2025 godinu, usvojen je na 14. sjednici Gradskog vijeća dana 22.12.2022. godine.</a:t>
            </a:r>
          </a:p>
          <a:p>
            <a:pPr marL="0" indent="0" algn="just">
              <a:lnSpc>
                <a:spcPct val="150000"/>
              </a:lnSpc>
              <a:buNone/>
            </a:pPr>
            <a:r>
              <a:rPr lang="hr-HR" sz="1200" dirty="0">
                <a:latin typeface="Arial" panose="020B0604020202020204" pitchFamily="34" charset="0"/>
                <a:cs typeface="Arial" panose="020B0604020202020204" pitchFamily="34" charset="0"/>
              </a:rPr>
              <a:t>Na 19. sjednici Gradskog vijeća Grada Ivanić-Grada dana 10. svibnja 2023. godine usvojene su I. izmjene i dopune Proračuna Grada Ivanić-Grada za 2023. godinu.</a:t>
            </a:r>
          </a:p>
          <a:p>
            <a:pPr marL="0" indent="0" algn="just">
              <a:lnSpc>
                <a:spcPct val="150000"/>
              </a:lnSpc>
              <a:buNone/>
            </a:pPr>
            <a:endParaRPr lang="hr-HR" sz="1200" dirty="0">
              <a:latin typeface="Arial" panose="020B0604020202020204" pitchFamily="34" charset="0"/>
              <a:cs typeface="Arial" panose="020B0604020202020204" pitchFamily="34" charset="0"/>
            </a:endParaRPr>
          </a:p>
          <a:p>
            <a:pPr marL="0" indent="0" algn="just">
              <a:lnSpc>
                <a:spcPct val="150000"/>
              </a:lnSpc>
              <a:buNone/>
            </a:pPr>
            <a:r>
              <a:rPr lang="hr-HR" sz="1200" dirty="0">
                <a:latin typeface="Arial" panose="020B0604020202020204" pitchFamily="34" charset="0"/>
                <a:cs typeface="Arial" panose="020B0604020202020204" pitchFamily="34" charset="0"/>
              </a:rPr>
              <a:t>I. Izmjenama i dopunama Proračuna za 2023. godinu izvorni proračun od 19.392.620,00 EUR povećava se za iznos od 2.848.235,00 EUR ili 14,69% i iznosi 22.240.855,00 EUR</a:t>
            </a:r>
          </a:p>
          <a:p>
            <a:pPr marL="0" indent="0" algn="just">
              <a:lnSpc>
                <a:spcPct val="150000"/>
              </a:lnSpc>
              <a:buNone/>
            </a:pPr>
            <a:endParaRPr lang="hr-HR" sz="1200" dirty="0">
              <a:latin typeface="Arial" panose="020B0604020202020204" pitchFamily="34" charset="0"/>
              <a:cs typeface="Arial" panose="020B0604020202020204" pitchFamily="34" charset="0"/>
            </a:endParaRPr>
          </a:p>
          <a:p>
            <a:pPr marL="0" indent="0" algn="just">
              <a:lnSpc>
                <a:spcPct val="150000"/>
              </a:lnSpc>
              <a:buNone/>
            </a:pPr>
            <a:r>
              <a:rPr lang="hr-HR" sz="1200" dirty="0">
                <a:latin typeface="Arial" panose="020B0604020202020204" pitchFamily="34" charset="0"/>
                <a:cs typeface="Arial" panose="020B0604020202020204" pitchFamily="34" charset="0"/>
              </a:rPr>
              <a:t>Prihodi su uvećani za:</a:t>
            </a:r>
          </a:p>
          <a:p>
            <a:pPr marL="0" indent="0" algn="just" defTabSz="360000">
              <a:lnSpc>
                <a:spcPct val="150000"/>
              </a:lnSpc>
              <a:buNone/>
            </a:pPr>
            <a:r>
              <a:rPr lang="hr-HR" sz="1200" dirty="0">
                <a:latin typeface="Arial" panose="020B0604020202020204" pitchFamily="34" charset="0"/>
                <a:cs typeface="Arial" panose="020B0604020202020204" pitchFamily="34" charset="0"/>
              </a:rPr>
              <a:t>	- prihod od poreza i prireza na dohodak za iznos od 575.105,00 EUR</a:t>
            </a:r>
          </a:p>
          <a:p>
            <a:pPr marL="0" indent="0" algn="just" defTabSz="360000">
              <a:lnSpc>
                <a:spcPct val="150000"/>
              </a:lnSpc>
              <a:buNone/>
            </a:pPr>
            <a:r>
              <a:rPr lang="hr-HR" sz="1200" dirty="0">
                <a:latin typeface="Arial" panose="020B0604020202020204" pitchFamily="34" charset="0"/>
                <a:cs typeface="Arial" panose="020B0604020202020204" pitchFamily="34" charset="0"/>
              </a:rPr>
              <a:t>	- prihod od imovine za 96.000,00 EUR</a:t>
            </a:r>
          </a:p>
          <a:p>
            <a:pPr marL="0" indent="0" algn="just" defTabSz="360000">
              <a:lnSpc>
                <a:spcPct val="150000"/>
              </a:lnSpc>
              <a:buNone/>
            </a:pPr>
            <a:r>
              <a:rPr lang="hr-HR" sz="1200" dirty="0">
                <a:latin typeface="Arial" panose="020B0604020202020204" pitchFamily="34" charset="0"/>
                <a:cs typeface="Arial" panose="020B0604020202020204" pitchFamily="34" charset="0"/>
              </a:rPr>
              <a:t>	- prihod od prodaje nefinancijske imovine za 99.400,00 EUR</a:t>
            </a:r>
          </a:p>
          <a:p>
            <a:pPr marL="0" indent="0" algn="just" defTabSz="360000">
              <a:lnSpc>
                <a:spcPct val="150000"/>
              </a:lnSpc>
              <a:buNone/>
            </a:pPr>
            <a:r>
              <a:rPr lang="hr-HR" sz="1200" dirty="0">
                <a:latin typeface="Arial" panose="020B0604020202020204" pitchFamily="34" charset="0"/>
                <a:cs typeface="Arial" panose="020B0604020202020204" pitchFamily="34" charset="0"/>
              </a:rPr>
              <a:t>	- prihod od donacije od neprofitne organizacije za 16.000,00 EUR</a:t>
            </a:r>
          </a:p>
          <a:p>
            <a:pPr marL="0" indent="0" algn="just">
              <a:lnSpc>
                <a:spcPct val="150000"/>
              </a:lnSpc>
              <a:buNone/>
            </a:pPr>
            <a:r>
              <a:rPr lang="hr-HR" sz="1200" dirty="0">
                <a:latin typeface="Arial" panose="020B0604020202020204" pitchFamily="34" charset="0"/>
                <a:cs typeface="Arial" panose="020B0604020202020204" pitchFamily="34" charset="0"/>
              </a:rPr>
              <a:t>Izvršena je korekcija prihoda za kapitalne projekte sukladno očekivanim ostvarenjima.</a:t>
            </a:r>
          </a:p>
          <a:p>
            <a:pPr marL="0" indent="0" algn="just">
              <a:lnSpc>
                <a:spcPct val="150000"/>
              </a:lnSpc>
              <a:buNone/>
            </a:pPr>
            <a:endParaRPr lang="hr-HR" sz="1200" dirty="0">
              <a:latin typeface="Arial" panose="020B0604020202020204" pitchFamily="34" charset="0"/>
              <a:cs typeface="Arial" panose="020B0604020202020204" pitchFamily="34" charset="0"/>
            </a:endParaRPr>
          </a:p>
          <a:p>
            <a:pPr marL="517525" lvl="1" indent="0">
              <a:buNone/>
            </a:pPr>
            <a:endParaRPr lang="hr-HR" sz="1400" dirty="0"/>
          </a:p>
          <a:p>
            <a:pPr marL="517525" lvl="1" indent="0">
              <a:buNone/>
            </a:pPr>
            <a:endParaRPr lang="hr-HR" sz="1400" dirty="0"/>
          </a:p>
        </p:txBody>
      </p:sp>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Tree>
    <p:extLst>
      <p:ext uri="{BB962C8B-B14F-4D97-AF65-F5344CB8AC3E}">
        <p14:creationId xmlns:p14="http://schemas.microsoft.com/office/powerpoint/2010/main" val="204594147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251520" y="260648"/>
            <a:ext cx="8382000" cy="707886"/>
          </a:xfrm>
        </p:spPr>
        <p:txBody>
          <a:bodyPr/>
          <a:lstStyle/>
          <a:p>
            <a:pPr marL="0" indent="0">
              <a:buNone/>
            </a:pPr>
            <a:r>
              <a:rPr lang="hr-HR" sz="1200" b="1" dirty="0">
                <a:latin typeface="Arial" panose="020B0604020202020204" pitchFamily="34" charset="0"/>
                <a:cs typeface="Arial" panose="020B0604020202020204" pitchFamily="34" charset="0"/>
              </a:rPr>
              <a:t>SAŽETAK PRORAČUNA</a:t>
            </a:r>
          </a:p>
          <a:p>
            <a:pPr marL="0" indent="0">
              <a:buNone/>
            </a:pPr>
            <a:endParaRPr lang="hr-HR" dirty="0"/>
          </a:p>
        </p:txBody>
      </p:sp>
      <p:pic>
        <p:nvPicPr>
          <p:cNvPr id="7" name="Slika 6">
            <a:extLst>
              <a:ext uri="{FF2B5EF4-FFF2-40B4-BE49-F238E27FC236}">
                <a16:creationId xmlns:a16="http://schemas.microsoft.com/office/drawing/2014/main" id="{BB536495-6797-229F-DAED-109C9D910A54}"/>
              </a:ext>
            </a:extLst>
          </p:cNvPr>
          <p:cNvPicPr>
            <a:picLocks noChangeAspect="1"/>
          </p:cNvPicPr>
          <p:nvPr/>
        </p:nvPicPr>
        <p:blipFill>
          <a:blip r:embed="rId4"/>
          <a:stretch>
            <a:fillRect/>
          </a:stretch>
        </p:blipFill>
        <p:spPr>
          <a:xfrm>
            <a:off x="323850" y="1340768"/>
            <a:ext cx="8496300" cy="3878932"/>
          </a:xfrm>
          <a:prstGeom prst="rect">
            <a:avLst/>
          </a:prstGeom>
        </p:spPr>
      </p:pic>
    </p:spTree>
    <p:extLst>
      <p:ext uri="{BB962C8B-B14F-4D97-AF65-F5344CB8AC3E}">
        <p14:creationId xmlns:p14="http://schemas.microsoft.com/office/powerpoint/2010/main" val="113005627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251520" y="260648"/>
            <a:ext cx="8382000" cy="911019"/>
          </a:xfrm>
        </p:spPr>
        <p:txBody>
          <a:bodyPr/>
          <a:lstStyle/>
          <a:p>
            <a:pPr marL="0" indent="0">
              <a:buNone/>
            </a:pPr>
            <a:r>
              <a:rPr lang="hr-HR" sz="1200" b="1" dirty="0">
                <a:latin typeface="Arial" panose="020B0604020202020204" pitchFamily="34" charset="0"/>
                <a:cs typeface="Arial" panose="020B0604020202020204" pitchFamily="34" charset="0"/>
              </a:rPr>
              <a:t>PRIHODI PREMA EKONOMSKOJ KLASIFIKACIJI 2023.</a:t>
            </a:r>
          </a:p>
          <a:p>
            <a:pPr marL="0" indent="0">
              <a:buNone/>
            </a:pPr>
            <a:endParaRPr lang="hr-HR" sz="1200" b="1" dirty="0">
              <a:latin typeface="Arial" panose="020B0604020202020204" pitchFamily="34" charset="0"/>
              <a:cs typeface="Arial" panose="020B0604020202020204" pitchFamily="34" charset="0"/>
            </a:endParaRPr>
          </a:p>
          <a:p>
            <a:pPr marL="0" indent="0">
              <a:buNone/>
            </a:pPr>
            <a:endParaRPr lang="hr-HR" dirty="0"/>
          </a:p>
        </p:txBody>
      </p:sp>
      <p:pic>
        <p:nvPicPr>
          <p:cNvPr id="7" name="Slika 6">
            <a:extLst>
              <a:ext uri="{FF2B5EF4-FFF2-40B4-BE49-F238E27FC236}">
                <a16:creationId xmlns:a16="http://schemas.microsoft.com/office/drawing/2014/main" id="{9F0CC6FE-02D5-E26C-CF8B-1E2B55861789}"/>
              </a:ext>
            </a:extLst>
          </p:cNvPr>
          <p:cNvPicPr>
            <a:picLocks noChangeAspect="1"/>
          </p:cNvPicPr>
          <p:nvPr/>
        </p:nvPicPr>
        <p:blipFill>
          <a:blip r:embed="rId4"/>
          <a:stretch>
            <a:fillRect/>
          </a:stretch>
        </p:blipFill>
        <p:spPr>
          <a:xfrm>
            <a:off x="1431036" y="908304"/>
            <a:ext cx="6281928" cy="5041392"/>
          </a:xfrm>
          <a:prstGeom prst="rect">
            <a:avLst/>
          </a:prstGeom>
        </p:spPr>
      </p:pic>
    </p:spTree>
    <p:extLst>
      <p:ext uri="{BB962C8B-B14F-4D97-AF65-F5344CB8AC3E}">
        <p14:creationId xmlns:p14="http://schemas.microsoft.com/office/powerpoint/2010/main" val="394409465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251520" y="260648"/>
            <a:ext cx="8382000" cy="911019"/>
          </a:xfrm>
        </p:spPr>
        <p:txBody>
          <a:bodyPr/>
          <a:lstStyle/>
          <a:p>
            <a:pPr marL="0" indent="0">
              <a:buNone/>
            </a:pPr>
            <a:r>
              <a:rPr lang="hr-HR" sz="1200" b="1" dirty="0">
                <a:latin typeface="Arial" panose="020B0604020202020204" pitchFamily="34" charset="0"/>
                <a:cs typeface="Arial" panose="020B0604020202020204" pitchFamily="34" charset="0"/>
              </a:rPr>
              <a:t>STRUKTURA RASHODA 2023.</a:t>
            </a:r>
          </a:p>
          <a:p>
            <a:pPr marL="0" indent="0">
              <a:buNone/>
            </a:pPr>
            <a:endParaRPr lang="hr-HR" sz="1200" b="1" dirty="0">
              <a:latin typeface="Arial" panose="020B0604020202020204" pitchFamily="34" charset="0"/>
              <a:cs typeface="Arial" panose="020B0604020202020204" pitchFamily="34" charset="0"/>
            </a:endParaRPr>
          </a:p>
          <a:p>
            <a:pPr marL="0" indent="0">
              <a:buNone/>
            </a:pPr>
            <a:endParaRPr lang="hr-HR" dirty="0"/>
          </a:p>
        </p:txBody>
      </p:sp>
      <p:pic>
        <p:nvPicPr>
          <p:cNvPr id="2" name="Slika 1">
            <a:extLst>
              <a:ext uri="{FF2B5EF4-FFF2-40B4-BE49-F238E27FC236}">
                <a16:creationId xmlns:a16="http://schemas.microsoft.com/office/drawing/2014/main" id="{B185AD1F-C696-ED61-D138-52AF028D467B}"/>
              </a:ext>
            </a:extLst>
          </p:cNvPr>
          <p:cNvPicPr>
            <a:picLocks noChangeAspect="1"/>
          </p:cNvPicPr>
          <p:nvPr/>
        </p:nvPicPr>
        <p:blipFill>
          <a:blip r:embed="rId4"/>
          <a:stretch>
            <a:fillRect/>
          </a:stretch>
        </p:blipFill>
        <p:spPr>
          <a:xfrm>
            <a:off x="683568" y="924306"/>
            <a:ext cx="7668344" cy="5009388"/>
          </a:xfrm>
          <a:prstGeom prst="rect">
            <a:avLst/>
          </a:prstGeom>
        </p:spPr>
      </p:pic>
    </p:spTree>
    <p:extLst>
      <p:ext uri="{BB962C8B-B14F-4D97-AF65-F5344CB8AC3E}">
        <p14:creationId xmlns:p14="http://schemas.microsoft.com/office/powerpoint/2010/main" val="396218637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251520" y="260648"/>
            <a:ext cx="8382000" cy="911019"/>
          </a:xfrm>
        </p:spPr>
        <p:txBody>
          <a:bodyPr/>
          <a:lstStyle/>
          <a:p>
            <a:pPr marL="0" indent="0">
              <a:buNone/>
            </a:pPr>
            <a:r>
              <a:rPr lang="hr-HR" sz="1200" b="1" dirty="0">
                <a:latin typeface="Arial" panose="020B0604020202020204" pitchFamily="34" charset="0"/>
                <a:cs typeface="Arial" panose="020B0604020202020204" pitchFamily="34" charset="0"/>
              </a:rPr>
              <a:t>UKUPNA PROMJENA NA RAZINI RAZDJELA U STRUKTURI PRORAČUNA GRADA IVANIĆ-GRADA</a:t>
            </a:r>
          </a:p>
          <a:p>
            <a:pPr marL="0" indent="0">
              <a:buNone/>
            </a:pPr>
            <a:endParaRPr lang="hr-HR" sz="1200" b="1" dirty="0">
              <a:latin typeface="Arial" panose="020B0604020202020204" pitchFamily="34" charset="0"/>
              <a:cs typeface="Arial" panose="020B0604020202020204" pitchFamily="34" charset="0"/>
            </a:endParaRPr>
          </a:p>
          <a:p>
            <a:pPr marL="0" indent="0">
              <a:buNone/>
            </a:pPr>
            <a:endParaRPr lang="hr-HR" dirty="0"/>
          </a:p>
        </p:txBody>
      </p:sp>
      <p:pic>
        <p:nvPicPr>
          <p:cNvPr id="2" name="Slika 1">
            <a:extLst>
              <a:ext uri="{FF2B5EF4-FFF2-40B4-BE49-F238E27FC236}">
                <a16:creationId xmlns:a16="http://schemas.microsoft.com/office/drawing/2014/main" id="{91BCEB70-1914-6EFA-AB4E-DBB792685196}"/>
              </a:ext>
            </a:extLst>
          </p:cNvPr>
          <p:cNvPicPr>
            <a:picLocks noChangeAspect="1"/>
          </p:cNvPicPr>
          <p:nvPr/>
        </p:nvPicPr>
        <p:blipFill>
          <a:blip r:embed="rId4"/>
          <a:stretch>
            <a:fillRect/>
          </a:stretch>
        </p:blipFill>
        <p:spPr>
          <a:xfrm>
            <a:off x="166687" y="1628775"/>
            <a:ext cx="8810625" cy="3600450"/>
          </a:xfrm>
          <a:prstGeom prst="rect">
            <a:avLst/>
          </a:prstGeom>
        </p:spPr>
      </p:pic>
    </p:spTree>
    <p:extLst>
      <p:ext uri="{BB962C8B-B14F-4D97-AF65-F5344CB8AC3E}">
        <p14:creationId xmlns:p14="http://schemas.microsoft.com/office/powerpoint/2010/main" val="83721829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80312" y="5961334"/>
            <a:ext cx="3182888" cy="307777"/>
          </a:xfrm>
          <a:prstGeom prst="rect">
            <a:avLst/>
          </a:prstGeom>
          <a:noFill/>
        </p:spPr>
        <p:txBody>
          <a:bodyPr wrap="square" rtlCol="0">
            <a:spAutoFit/>
          </a:bodyPr>
          <a:lstStyle/>
          <a:p>
            <a:r>
              <a:rPr lang="hr-HR" sz="1400" dirty="0">
                <a:solidFill>
                  <a:schemeClr val="bg1"/>
                </a:solidFill>
              </a:rPr>
              <a:t>Grad Ivanić-Grad</a:t>
            </a:r>
            <a:endParaRPr lang="en-GB" sz="1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6275196"/>
            <a:ext cx="467544" cy="559054"/>
          </a:xfrm>
          <a:prstGeom prst="rect">
            <a:avLst/>
          </a:prstGeom>
        </p:spPr>
      </p:pic>
      <p:sp>
        <p:nvSpPr>
          <p:cNvPr id="5" name="Rezervirano mjesto teksta 4">
            <a:extLst>
              <a:ext uri="{FF2B5EF4-FFF2-40B4-BE49-F238E27FC236}">
                <a16:creationId xmlns:a16="http://schemas.microsoft.com/office/drawing/2014/main" id="{C2EC201D-287E-AA9F-340A-B5536B04CC85}"/>
              </a:ext>
            </a:extLst>
          </p:cNvPr>
          <p:cNvSpPr>
            <a:spLocks noGrp="1"/>
          </p:cNvSpPr>
          <p:nvPr>
            <p:ph type="body" sz="quarter" idx="10"/>
          </p:nvPr>
        </p:nvSpPr>
        <p:spPr>
          <a:xfrm>
            <a:off x="381000" y="160062"/>
            <a:ext cx="8382000" cy="4954433"/>
          </a:xfrm>
        </p:spPr>
        <p:txBody>
          <a:bodyPr/>
          <a:lstStyle/>
          <a:p>
            <a:pPr marL="0" indent="0">
              <a:buNone/>
            </a:pPr>
            <a:r>
              <a:rPr lang="hr-HR" sz="1200" b="1" dirty="0">
                <a:latin typeface="Arial" panose="020B0604020202020204" pitchFamily="34" charset="0"/>
                <a:cs typeface="Arial" panose="020B0604020202020204" pitchFamily="34" charset="0"/>
              </a:rPr>
              <a:t>PRIJEDLOG IZMJENA RASHODA</a:t>
            </a:r>
          </a:p>
          <a:p>
            <a:pPr marL="0" indent="0">
              <a:buNone/>
            </a:pPr>
            <a:endParaRPr lang="hr-HR" sz="1200" b="1" dirty="0">
              <a:latin typeface="Arial" panose="020B0604020202020204" pitchFamily="34" charset="0"/>
              <a:cs typeface="Arial" panose="020B0604020202020204" pitchFamily="34" charset="0"/>
            </a:endParaRPr>
          </a:p>
          <a:p>
            <a:pPr marL="0" indent="0">
              <a:buNone/>
            </a:pPr>
            <a:r>
              <a:rPr lang="hr-HR" sz="1200" b="1" dirty="0">
                <a:effectLst/>
                <a:latin typeface="Arial" panose="020B0604020202020204" pitchFamily="34" charset="0"/>
                <a:ea typeface="Calibri" panose="020F0502020204030204" pitchFamily="34" charset="0"/>
                <a:cs typeface="Arial" panose="020B0604020202020204" pitchFamily="34" charset="0"/>
              </a:rPr>
              <a:t>Razdjel I </a:t>
            </a:r>
            <a:r>
              <a:rPr lang="hr-HR" sz="1200" dirty="0">
                <a:effectLst/>
                <a:latin typeface="Arial" panose="020B0604020202020204" pitchFamily="34" charset="0"/>
                <a:ea typeface="Calibri" panose="020F0502020204030204" pitchFamily="34" charset="0"/>
                <a:cs typeface="Arial" panose="020B0604020202020204" pitchFamily="34" charset="0"/>
              </a:rPr>
              <a:t>- </a:t>
            </a:r>
            <a:r>
              <a:rPr lang="hr-HR" sz="1200" b="1" dirty="0">
                <a:effectLst/>
                <a:latin typeface="Arial" panose="020B0604020202020204" pitchFamily="34" charset="0"/>
                <a:ea typeface="Calibri" panose="020F0502020204030204" pitchFamily="34" charset="0"/>
                <a:cs typeface="Arial" panose="020B0604020202020204" pitchFamily="34" charset="0"/>
              </a:rPr>
              <a:t>UPRAVNI ODJEL ZA LOKALNU SAMOUPRAVU, PRAVNE POSLOVE I DRUŠTVENE DJELATNOSTI</a:t>
            </a:r>
            <a:endParaRPr lang="hr-HR" sz="1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hr-HR" sz="1200" b="1" dirty="0">
              <a:latin typeface="Arial" panose="020B0604020202020204" pitchFamily="34" charset="0"/>
              <a:cs typeface="Arial" panose="020B0604020202020204" pitchFamily="34" charset="0"/>
            </a:endParaRP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Ukupno je povećan za 793.675 EUR ili 9,22% i iznosi 9.405.835,00 EUR.</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Gradska uprava - uvećane su stavke rashoda – naknade za prijevoz na posao i s posla, rashod za nabavu službene, radne i zaštitne odjeće i obuće, usluge telefona i pošte, trošak rent-a-car, ostale usluge promidžbe i informiranja, ostale računalne usluge, rashodi za premije osiguranja, rashodi za nabavu računala, uredskog namještaja i ostale opreme za održavanje i zaštitu.</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Povećana su sredstva u iznosu od 23.000,00 EUR za program osnovnog obrazovanja za sufinanciranje produženog boravka i sredstva za financiranje rada Veleučilišta Ivanić-Grad.</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Povećana su sredstva u iznosu od 9.400,00 EUR za kapitalne pomoći za održavanje sakralnih objekata.</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Povećana su sredstva za programe za Razvoj sporta i rekreacije u iznosu od 22.000,00 EUR za rashode redovnog rada Gradske zajednice sportskih udruga.</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Povećana su sredstva u iznosu od 205.465,00 EUR za program Socijalne zaštite u iznosu od 173.600,00 EUR za potpore umirovljenicima i potpore učenicima osnovnih i srednjih škola, program Gradskog društva Crvenog križa u iznosu od 1.865,00 EUR i za programe u zdravstvu 30.000,00 EUR za nabavu ginekološkog ultrazvuka.</a:t>
            </a:r>
          </a:p>
          <a:p>
            <a:pPr marL="0" indent="0">
              <a:lnSpc>
                <a:spcPct val="114000"/>
              </a:lnSpc>
              <a:spcBef>
                <a:spcPts val="288"/>
              </a:spcBef>
              <a:spcAft>
                <a:spcPts val="1000"/>
              </a:spcAft>
              <a:buNone/>
            </a:pPr>
            <a:r>
              <a:rPr lang="hr-HR" sz="1200" dirty="0">
                <a:latin typeface="Arial" panose="020B0604020202020204" pitchFamily="34" charset="0"/>
                <a:cs typeface="Arial" panose="020B0604020202020204" pitchFamily="34" charset="0"/>
              </a:rPr>
              <a:t>Povećana su sredstva za Turizam u iznosu od 78.470,00 EUR, rad Turističke zajednice, za organizaciju manifestacije Lipanj u Ivaniću i nabavu božićne dekoracije.</a:t>
            </a:r>
          </a:p>
        </p:txBody>
      </p:sp>
    </p:spTree>
    <p:extLst>
      <p:ext uri="{BB962C8B-B14F-4D97-AF65-F5344CB8AC3E}">
        <p14:creationId xmlns:p14="http://schemas.microsoft.com/office/powerpoint/2010/main" val="55885380"/>
      </p:ext>
    </p:extLst>
  </p:cSld>
  <p:clrMapOvr>
    <a:masterClrMapping/>
  </p:clrMapOvr>
  <p:transition>
    <p:fade/>
  </p:transition>
</p:sld>
</file>

<file path=ppt/theme/theme1.xml><?xml version="1.0" encoding="utf-8"?>
<a:theme xmlns:a="http://schemas.openxmlformats.org/drawingml/2006/main" name="1_White with Blue Bar Segoe Template_TP10286789">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EEFD162-EDAF-40F1-8DE6-8C07E9AEC8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Sample presentation slides (White with blue bar design)</Template>
  <TotalTime>5170</TotalTime>
  <Words>3378</Words>
  <Application>Microsoft Office PowerPoint</Application>
  <PresentationFormat>Prikaz na zaslonu (4:3)</PresentationFormat>
  <Paragraphs>209</Paragraphs>
  <Slides>15</Slides>
  <Notes>15</Notes>
  <HiddenSlides>0</HiddenSlides>
  <MMClips>0</MMClips>
  <ScaleCrop>false</ScaleCrop>
  <HeadingPairs>
    <vt:vector size="6" baseType="variant">
      <vt:variant>
        <vt:lpstr>Korišteni fontovi</vt:lpstr>
      </vt:variant>
      <vt:variant>
        <vt:i4>4</vt:i4>
      </vt:variant>
      <vt:variant>
        <vt:lpstr>Tema</vt:lpstr>
      </vt:variant>
      <vt:variant>
        <vt:i4>2</vt:i4>
      </vt:variant>
      <vt:variant>
        <vt:lpstr>Naslovi slajdova</vt:lpstr>
      </vt:variant>
      <vt:variant>
        <vt:i4>15</vt:i4>
      </vt:variant>
    </vt:vector>
  </HeadingPairs>
  <TitlesOfParts>
    <vt:vector size="21" baseType="lpstr">
      <vt:lpstr>Arial</vt:lpstr>
      <vt:lpstr>Calibri</vt:lpstr>
      <vt:lpstr>Courier New</vt:lpstr>
      <vt:lpstr>Wingdings</vt:lpstr>
      <vt:lpstr>1_White with Blue Bar Segoe Template_TP10286789</vt:lpstr>
      <vt:lpstr>White with Courier font for code slides</vt:lpstr>
      <vt:lpstr>PRORAČUN U MALOM ZA 2023.  - I. izmjene i dopune proračuna Grada Ivanić-Grada   VODIČ ZA GRAĐANE</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Pregled aktualnih natječaja namijenjenih poduzetnicima i obrtnicima</dc:title>
  <dc:creator>Vlasnik</dc:creator>
  <cp:keywords/>
  <cp:lastModifiedBy>Tamara Mandic</cp:lastModifiedBy>
  <cp:revision>392</cp:revision>
  <cp:lastPrinted>2022-05-19T11:56:25Z</cp:lastPrinted>
  <dcterms:created xsi:type="dcterms:W3CDTF">2015-11-09T11:20:01Z</dcterms:created>
  <dcterms:modified xsi:type="dcterms:W3CDTF">2023-05-04T13:09:28Z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TC102867899990</vt:lpwstr>
  </property>
</Properties>
</file>