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68" r:id="rId5"/>
    <p:sldId id="276" r:id="rId6"/>
    <p:sldId id="259" r:id="rId7"/>
    <p:sldId id="269" r:id="rId8"/>
    <p:sldId id="260" r:id="rId9"/>
    <p:sldId id="277" r:id="rId10"/>
    <p:sldId id="270" r:id="rId11"/>
    <p:sldId id="261" r:id="rId12"/>
    <p:sldId id="262" r:id="rId13"/>
    <p:sldId id="263" r:id="rId14"/>
    <p:sldId id="264" r:id="rId15"/>
    <p:sldId id="265" r:id="rId16"/>
    <p:sldId id="272" r:id="rId17"/>
    <p:sldId id="273" r:id="rId18"/>
    <p:sldId id="274" r:id="rId19"/>
    <p:sldId id="271" r:id="rId20"/>
    <p:sldId id="275" r:id="rId21"/>
    <p:sldId id="26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1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A167B-E6F6-4AAF-A00B-0E359F0A5293}" type="datetime1">
              <a:rPr lang="hr-HR" smtClean="0"/>
              <a:t>12.2.2018.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D831D-7170-4BC5-B10A-7034622F6E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421514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99A66-BF26-4D3E-995B-8E12AE361C73}" type="datetime1">
              <a:rPr lang="hr-HR" smtClean="0"/>
              <a:t>12.2.2018.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2C813-AAE7-4DA8-8580-0A58E8AE99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900794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4715C-C577-49BC-A25F-6367EA1D737D}" type="datetime1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Elaborat Visoke škole Ivanić-Grad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3777A-BE0B-4DE8-A782-630F93DA8B80}" type="datetime1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Elaborat Visoke škole Ivanić-Grad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86426C8-5FE1-4208-A67B-E492C8F08C42}" type="datetime1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en-US"/>
              <a:t>Elaborat Visoke škole Ivanić-Grad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2020578" y="6406467"/>
            <a:ext cx="5044440" cy="365125"/>
          </a:xfrm>
        </p:spPr>
        <p:txBody>
          <a:bodyPr/>
          <a:lstStyle>
            <a:lvl1pPr>
              <a:defRPr sz="1500"/>
            </a:lvl1pPr>
          </a:lstStyle>
          <a:p>
            <a:r>
              <a:rPr lang="en-US" dirty="0" err="1"/>
              <a:t>Elaborat</a:t>
            </a:r>
            <a:r>
              <a:rPr lang="en-US" dirty="0"/>
              <a:t> </a:t>
            </a:r>
            <a:r>
              <a:rPr lang="en-US" dirty="0" err="1"/>
              <a:t>Visoke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 </a:t>
            </a:r>
            <a:r>
              <a:rPr lang="en-US" dirty="0" err="1"/>
              <a:t>Ivanić</a:t>
            </a:r>
            <a:r>
              <a:rPr lang="en-US" dirty="0"/>
              <a:t>-Grad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70B0AE-5DC3-45A2-9C17-FC6E460CD6B1}" type="datetime1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Elaborat Visoke škole Ivanić-Grad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6AA9-A55B-415B-9B94-FBD3EB712FA3}" type="datetime1">
              <a:rPr lang="en-US" smtClean="0"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Elaborat Visoke škole Ivanić-Grad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8F5A-A532-44D4-A3D1-D98B6C79C829}" type="datetime1">
              <a:rPr lang="en-US" smtClean="0"/>
              <a:t>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Elaborat Visoke škole Ivanić-Grad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561C-F38C-4105-B997-4E8612D11AEE}" type="datetime1">
              <a:rPr lang="en-US" smtClean="0"/>
              <a:t>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Elaborat Visoke škole Ivanić-Grad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71B4B-08D6-45F2-8AC0-EB184777F94A}" type="datetime1">
              <a:rPr lang="en-US" smtClean="0"/>
              <a:t>2/12/2018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Elaborat Visoke škole Ivanić-Grad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9E896-5118-4110-9F8B-DD3A3332CF44}" type="datetime1">
              <a:rPr lang="en-US" smtClean="0"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Elaborat Visoke škole Ivanić-Grad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EB3D-A26A-405E-A063-934EE74B73BF}" type="datetime1">
              <a:rPr lang="en-US" smtClean="0"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Elaborat Visoke škole Ivanić-Grad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D7EA42BA-CE3C-4FDA-8E5F-0DE8D5510131}" type="datetime1">
              <a:rPr lang="en-US" smtClean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/>
              <a:t>Elaborat Visoke škole Ivanić-Grad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mailto:visoka.skola@ivanic-grad.h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Visoka škola </a:t>
            </a:r>
            <a:r>
              <a:rPr lang="hr-HR" sz="3600" dirty="0" err="1"/>
              <a:t>ivanić</a:t>
            </a:r>
            <a:r>
              <a:rPr lang="hr-HR" sz="3600" dirty="0"/>
              <a:t>-grad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(Grad Ivanić-Grad)</a:t>
            </a:r>
          </a:p>
          <a:p>
            <a:endParaRPr lang="hr-HR" sz="3600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2826769" y="6449451"/>
            <a:ext cx="5044440" cy="365125"/>
          </a:xfrm>
        </p:spPr>
        <p:txBody>
          <a:bodyPr/>
          <a:lstStyle/>
          <a:p>
            <a:r>
              <a:rPr lang="en-US" sz="1800" dirty="0" err="1"/>
              <a:t>Elaborat</a:t>
            </a:r>
            <a:r>
              <a:rPr lang="en-US" sz="1800" dirty="0"/>
              <a:t> </a:t>
            </a:r>
            <a:r>
              <a:rPr lang="en-US" sz="1800" dirty="0" err="1"/>
              <a:t>Visoke</a:t>
            </a:r>
            <a:r>
              <a:rPr lang="en-US" sz="1800" dirty="0"/>
              <a:t> </a:t>
            </a:r>
            <a:r>
              <a:rPr lang="en-US" sz="1800" dirty="0" err="1"/>
              <a:t>škole</a:t>
            </a:r>
            <a:r>
              <a:rPr lang="en-US" sz="1800" dirty="0"/>
              <a:t> </a:t>
            </a:r>
            <a:r>
              <a:rPr lang="en-US" sz="1800" dirty="0" err="1"/>
              <a:t>Ivanić</a:t>
            </a:r>
            <a:r>
              <a:rPr lang="en-US" sz="1800" dirty="0"/>
              <a:t>-Grad</a:t>
            </a:r>
          </a:p>
        </p:txBody>
      </p:sp>
      <p:sp>
        <p:nvSpPr>
          <p:cNvPr id="5" name="Podnaslov 2"/>
          <p:cNvSpPr txBox="1">
            <a:spLocks/>
          </p:cNvSpPr>
          <p:nvPr/>
        </p:nvSpPr>
        <p:spPr>
          <a:xfrm>
            <a:off x="1496911" y="5063000"/>
            <a:ext cx="9144000" cy="1309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600" b="1" dirty="0"/>
              <a:t>- STUDIJ FIZIOTERAPIJE-</a:t>
            </a:r>
            <a:endParaRPr lang="hr-HR" b="1" dirty="0"/>
          </a:p>
        </p:txBody>
      </p:sp>
      <p:pic>
        <p:nvPicPr>
          <p:cNvPr id="1026" name="Picture 2" descr="Slikovni rezultat za NOVO PUČKO OTVORENO UČILIŠTE IVANIĆ GR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54"/>
            <a:ext cx="3087757" cy="20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kovni rezultat za PHYSIOTHERAPY STU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636" y="4803241"/>
            <a:ext cx="3111363" cy="207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likovni rezultat za PHYSIOTHERAPY STU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90052"/>
            <a:ext cx="3459080" cy="196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likovni rezultat za ivanić gr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10" y="1349"/>
            <a:ext cx="5950890" cy="204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606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USTROJSTVO VŠ IVANIĆ-GRAD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56831" y="2248223"/>
            <a:ext cx="6659479" cy="4206240"/>
          </a:xfrm>
        </p:spPr>
        <p:txBody>
          <a:bodyPr>
            <a:normAutofit/>
          </a:bodyPr>
          <a:lstStyle/>
          <a:p>
            <a:r>
              <a:rPr lang="hr-HR" sz="3200" dirty="0"/>
              <a:t>DEKAN</a:t>
            </a:r>
          </a:p>
          <a:p>
            <a:r>
              <a:rPr lang="hr-HR" sz="3200" dirty="0"/>
              <a:t>VODITELJ STUDIJSKOG PROGRAMA</a:t>
            </a:r>
          </a:p>
          <a:p>
            <a:r>
              <a:rPr lang="hr-HR" sz="3200" dirty="0"/>
              <a:t>TAJNIŠTVO</a:t>
            </a:r>
          </a:p>
          <a:p>
            <a:r>
              <a:rPr lang="hr-HR" sz="3200" dirty="0"/>
              <a:t>REFERADA</a:t>
            </a:r>
          </a:p>
          <a:p>
            <a:r>
              <a:rPr lang="hr-HR" sz="3200" dirty="0"/>
              <a:t>KNJIŽNICA?</a:t>
            </a:r>
          </a:p>
          <a:p>
            <a:pPr marL="0" indent="0">
              <a:buNone/>
            </a:pPr>
            <a:endParaRPr lang="hr-HR" sz="3200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7097099" y="6454463"/>
            <a:ext cx="5044440" cy="365125"/>
          </a:xfrm>
        </p:spPr>
        <p:txBody>
          <a:bodyPr/>
          <a:lstStyle/>
          <a:p>
            <a:r>
              <a:rPr lang="en-US"/>
              <a:t>Elaborat Visoke škole Ivanić-Grad</a:t>
            </a:r>
            <a:endParaRPr lang="en-US" dirty="0"/>
          </a:p>
        </p:txBody>
      </p:sp>
      <p:pic>
        <p:nvPicPr>
          <p:cNvPr id="5" name="Picture 2" descr="Slikovni rezultat za ivanić grad 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48" y="284176"/>
            <a:ext cx="1176229" cy="15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likovni rezultat za studio di fisiotera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86" y="163392"/>
            <a:ext cx="1770743" cy="16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Slikovni rezultat za study program for physiotherapy 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986" y="2279832"/>
            <a:ext cx="2043184" cy="291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ovezana sli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977" y="3563549"/>
            <a:ext cx="1894342" cy="252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84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Ustrojstvo </a:t>
            </a:r>
            <a:r>
              <a:rPr lang="hr-HR" dirty="0" err="1"/>
              <a:t>vš</a:t>
            </a:r>
            <a:r>
              <a:rPr lang="hr-HR" dirty="0"/>
              <a:t> </a:t>
            </a:r>
            <a:r>
              <a:rPr lang="hr-HR" dirty="0" err="1"/>
              <a:t>ivanić</a:t>
            </a:r>
            <a:r>
              <a:rPr lang="hr-HR" dirty="0"/>
              <a:t>-grad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2457" y="2011680"/>
            <a:ext cx="11045372" cy="42062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sz="2800" b="1" dirty="0"/>
              <a:t>CILJEVI:</a:t>
            </a:r>
          </a:p>
          <a:p>
            <a:pPr>
              <a:buFontTx/>
              <a:buChar char="-"/>
            </a:pPr>
            <a:r>
              <a:rPr lang="pl-PL" dirty="0"/>
              <a:t>Razvoj stud. programa za stjecanje vrhunskih zananja i vještina</a:t>
            </a:r>
          </a:p>
          <a:p>
            <a:pPr>
              <a:buFontTx/>
              <a:buChar char="-"/>
            </a:pPr>
            <a:r>
              <a:rPr lang="hr-HR" dirty="0"/>
              <a:t>Stvaranje kadrova za </a:t>
            </a:r>
            <a:r>
              <a:rPr lang="hr-HR" sz="3600" b="1" dirty="0"/>
              <a:t>tržište rada</a:t>
            </a:r>
          </a:p>
          <a:p>
            <a:pPr>
              <a:buFontTx/>
              <a:buChar char="-"/>
            </a:pPr>
            <a:r>
              <a:rPr lang="hr-HR" dirty="0"/>
              <a:t>ustrojavanje programa cjeloživotnog obrazovanja</a:t>
            </a:r>
          </a:p>
          <a:p>
            <a:pPr>
              <a:buFontTx/>
              <a:buChar char="-"/>
            </a:pPr>
            <a:r>
              <a:rPr lang="hr-HR" dirty="0"/>
              <a:t>Razvoj novih, </a:t>
            </a:r>
            <a:r>
              <a:rPr lang="hr-HR" sz="3600" b="1" dirty="0"/>
              <a:t>inovativnih programa</a:t>
            </a:r>
          </a:p>
          <a:p>
            <a:pPr>
              <a:buFontTx/>
              <a:buChar char="-"/>
            </a:pPr>
            <a:r>
              <a:rPr lang="hr-HR" dirty="0"/>
              <a:t>Prerastanje u Veleučilište Ivanić-Grad</a:t>
            </a:r>
          </a:p>
          <a:p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5596471" y="6422854"/>
            <a:ext cx="5044440" cy="365125"/>
          </a:xfrm>
        </p:spPr>
        <p:txBody>
          <a:bodyPr/>
          <a:lstStyle/>
          <a:p>
            <a:r>
              <a:rPr lang="en-US"/>
              <a:t>Elaborat Visoke škole Ivanić-Grad</a:t>
            </a:r>
            <a:endParaRPr lang="en-US" dirty="0"/>
          </a:p>
        </p:txBody>
      </p:sp>
      <p:pic>
        <p:nvPicPr>
          <p:cNvPr id="5" name="Picture 2" descr="Slikovni rezultat za ivanić grad 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48" y="284176"/>
            <a:ext cx="1176229" cy="15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likovni rezultat za studio di fisiotera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86" y="163392"/>
            <a:ext cx="1770743" cy="16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likovni rezultat za study program for physiotherapy">
            <a:extLst>
              <a:ext uri="{FF2B5EF4-FFF2-40B4-BE49-F238E27FC236}">
                <a16:creationId xmlns:a16="http://schemas.microsoft.com/office/drawing/2014/main" id="{B01545A4-AA72-468C-BF13-54D84EB19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282" y="2017899"/>
            <a:ext cx="2138639" cy="236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197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2062" y="297986"/>
            <a:ext cx="9784080" cy="1508760"/>
          </a:xfrm>
        </p:spPr>
        <p:txBody>
          <a:bodyPr>
            <a:normAutofit/>
          </a:bodyPr>
          <a:lstStyle/>
          <a:p>
            <a:r>
              <a:rPr lang="hr-HR" sz="3100" dirty="0"/>
              <a:t>RAZINE VAŽNE ZA GRAD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38635" y="2581739"/>
            <a:ext cx="9784080" cy="4206240"/>
          </a:xfrm>
        </p:spPr>
        <p:txBody>
          <a:bodyPr>
            <a:normAutofit/>
          </a:bodyPr>
          <a:lstStyle/>
          <a:p>
            <a:r>
              <a:rPr lang="hr-HR" sz="2800" dirty="0"/>
              <a:t>OBRAZOVNA RAZINA</a:t>
            </a:r>
          </a:p>
          <a:p>
            <a:r>
              <a:rPr lang="hr-HR" sz="2800" dirty="0"/>
              <a:t>INSTITUCIJSKA RAZINA</a:t>
            </a:r>
          </a:p>
          <a:p>
            <a:r>
              <a:rPr lang="hr-HR" sz="2800" dirty="0"/>
              <a:t>SOCIOLOŠKI KARAKTER</a:t>
            </a:r>
          </a:p>
          <a:p>
            <a:r>
              <a:rPr lang="hr-HR" sz="2800" dirty="0"/>
              <a:t>DEMOGRAFSKA SLIKA</a:t>
            </a:r>
          </a:p>
          <a:p>
            <a:r>
              <a:rPr lang="hr-HR" sz="2800" dirty="0"/>
              <a:t>EKONOMSKI ASPEKTI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5596471" y="6422854"/>
            <a:ext cx="5044440" cy="365125"/>
          </a:xfrm>
        </p:spPr>
        <p:txBody>
          <a:bodyPr/>
          <a:lstStyle/>
          <a:p>
            <a:r>
              <a:rPr lang="en-US"/>
              <a:t>Elaborat Visoke škole Ivanić-Grad</a:t>
            </a:r>
            <a:endParaRPr lang="en-US" dirty="0"/>
          </a:p>
        </p:txBody>
      </p:sp>
      <p:pic>
        <p:nvPicPr>
          <p:cNvPr id="5" name="Picture 2" descr="Slikovni rezultat za ivanić grad 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48" y="284176"/>
            <a:ext cx="1176229" cy="15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likovni rezultat za studio di fisiotera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86" y="163392"/>
            <a:ext cx="1770743" cy="16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ovezana sl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383" y="2075543"/>
            <a:ext cx="2805055" cy="162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Slikovni rezultat za I GIOVANI CHE STUDIANO IN CAMP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879" y="3793954"/>
            <a:ext cx="45529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408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497" y="315785"/>
            <a:ext cx="9784080" cy="1508760"/>
          </a:xfrm>
        </p:spPr>
        <p:txBody>
          <a:bodyPr/>
          <a:lstStyle/>
          <a:p>
            <a:r>
              <a:rPr lang="hr-HR" dirty="0"/>
              <a:t>ODREDNICE STRATEGIJE RAZVOJA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78805" y="2020579"/>
            <a:ext cx="10553652" cy="4206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- Vodeći predavači</a:t>
            </a:r>
          </a:p>
          <a:p>
            <a:pPr>
              <a:buFontTx/>
              <a:buChar char="-"/>
            </a:pPr>
            <a:r>
              <a:rPr lang="hr-HR" dirty="0"/>
              <a:t>Regionalni pristup (Zg-Županija i okolne županije)</a:t>
            </a:r>
          </a:p>
          <a:p>
            <a:pPr>
              <a:buFontTx/>
              <a:buChar char="-"/>
            </a:pPr>
            <a:r>
              <a:rPr lang="hr-HR" dirty="0"/>
              <a:t>Međunarodna suradnja</a:t>
            </a:r>
          </a:p>
          <a:p>
            <a:pPr>
              <a:buFontTx/>
              <a:buChar char="-"/>
            </a:pPr>
            <a:r>
              <a:rPr lang="hr-HR" dirty="0"/>
              <a:t>Sklapanje ugovora o suradnji (Veleučilištem Lavoslav Ružička, Vukovar, Specijalna bolnica </a:t>
            </a:r>
            <a:r>
              <a:rPr lang="hr-HR" dirty="0" err="1"/>
              <a:t>Naftalan</a:t>
            </a:r>
            <a:r>
              <a:rPr lang="hr-HR" dirty="0"/>
              <a:t>, Ivanić-Grad, Đački dom Ivanić-Grad, Pučko otvoreno učilište Ivanić Grad, Turistička zajednica Grada Ivanić-Grada, Srednja Škola Ivan </a:t>
            </a:r>
            <a:r>
              <a:rPr lang="hr-HR" dirty="0" err="1"/>
              <a:t>Švear</a:t>
            </a:r>
            <a:r>
              <a:rPr lang="hr-HR" dirty="0"/>
              <a:t>, Ivanić-Grad, Turističko-hotelijerski objekti na području Ivanić-Grada, Bolnicama u bližoj i široj okolici Grada Ivanić-Grada, iz kojih se planira dolazak potencijalnih studenata</a:t>
            </a:r>
          </a:p>
          <a:p>
            <a:pPr>
              <a:buFontTx/>
              <a:buChar char="-"/>
            </a:pPr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5596471" y="6422854"/>
            <a:ext cx="5044440" cy="365125"/>
          </a:xfrm>
        </p:spPr>
        <p:txBody>
          <a:bodyPr/>
          <a:lstStyle/>
          <a:p>
            <a:r>
              <a:rPr lang="en-US"/>
              <a:t>Elaborat Visoke škole Ivanić-Grad</a:t>
            </a:r>
            <a:endParaRPr lang="en-US" dirty="0"/>
          </a:p>
        </p:txBody>
      </p:sp>
      <p:pic>
        <p:nvPicPr>
          <p:cNvPr id="5" name="Picture 2" descr="Slikovni rezultat za ivanić grad 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48" y="284176"/>
            <a:ext cx="1176229" cy="15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likovni rezultat za studio di fisiotera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86" y="163392"/>
            <a:ext cx="1770743" cy="16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798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STUDIJSKI PROGRAM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8686" y="1945329"/>
            <a:ext cx="11829143" cy="454406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2000" dirty="0"/>
              <a:t>Predloženim elaboratom, VŠ Ivanić-Grad prijavljuje izvođenje trogodišnjeg preddiplomskog stručnog studija fizioterapije. Razvoj novih mogućnosti za stjecanje specifičnih znanja na području fizioterapije jedna je od temeljnih odrednica strategije razvoja VŠ Ivanić-Grad. 	</a:t>
            </a:r>
          </a:p>
          <a:p>
            <a:pPr marL="0" indent="0" algn="just">
              <a:buNone/>
            </a:pPr>
            <a:r>
              <a:rPr lang="hr-HR" sz="2000" dirty="0"/>
              <a:t>Nakon uspješnog pokretanja inicijalnog studijskog programa; preddiplomskog stručnog studija fizioterapije, predviđeno je razvijanje i pokretanje novih studijskih programa u sklopu VŠ Ivanić-Grad. Predviđeni smjerovi razvoja idu u smjeru medicinskih znanosti, a točni projekti i studijski programi determinirat će se na temelju provedenih istraživanja potreba tržišta rada u RH. Razvoj novih studijskih programa predviđen je na sljedećim područjima:</a:t>
            </a:r>
          </a:p>
          <a:p>
            <a:pPr marL="0" indent="0" algn="just">
              <a:buNone/>
            </a:pPr>
            <a:r>
              <a:rPr lang="hr-HR" sz="2000" dirty="0"/>
              <a:t>-	Polje kliničke medicinske znanosti (fizioterapija, sestrinstvo, radna terapija...) </a:t>
            </a:r>
          </a:p>
          <a:p>
            <a:pPr marL="0" indent="0" algn="just">
              <a:buNone/>
            </a:pPr>
            <a:r>
              <a:rPr lang="hr-HR" sz="2000" dirty="0"/>
              <a:t>-	Polje ekonomije (poslovna informatika, menadžment u zdravstvu, zdravstveni      turizam...)</a:t>
            </a:r>
          </a:p>
          <a:p>
            <a:pPr marL="0" indent="0" algn="just">
              <a:buNone/>
            </a:pPr>
            <a:r>
              <a:rPr lang="hr-HR" sz="2000" dirty="0"/>
              <a:t>-	Polje prava (upravno pravo)</a:t>
            </a:r>
          </a:p>
          <a:p>
            <a:pPr marL="0" indent="0" algn="just">
              <a:buNone/>
            </a:pPr>
            <a:endParaRPr lang="hr-HR" sz="2000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5596471" y="6422854"/>
            <a:ext cx="5044440" cy="365125"/>
          </a:xfrm>
        </p:spPr>
        <p:txBody>
          <a:bodyPr/>
          <a:lstStyle/>
          <a:p>
            <a:r>
              <a:rPr lang="en-US"/>
              <a:t>Elaborat Visoke škole Ivanić-Grad</a:t>
            </a:r>
            <a:endParaRPr lang="en-US" dirty="0"/>
          </a:p>
        </p:txBody>
      </p:sp>
      <p:pic>
        <p:nvPicPr>
          <p:cNvPr id="5" name="Picture 2" descr="Slikovni rezultat za ivanić grad 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48" y="284176"/>
            <a:ext cx="1176229" cy="15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likovni rezultat za studio di fisiotera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86" y="163392"/>
            <a:ext cx="1770743" cy="16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355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497" y="284176"/>
            <a:ext cx="9784080" cy="1508760"/>
          </a:xfrm>
        </p:spPr>
        <p:txBody>
          <a:bodyPr/>
          <a:lstStyle/>
          <a:p>
            <a:r>
              <a:rPr lang="hr-HR" dirty="0"/>
              <a:t>Usavršavanje zaposlenika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61257" y="2082886"/>
            <a:ext cx="11567885" cy="4782793"/>
          </a:xfrm>
        </p:spPr>
        <p:txBody>
          <a:bodyPr/>
          <a:lstStyle/>
          <a:p>
            <a:r>
              <a:rPr lang="hr-HR" dirty="0"/>
              <a:t>organizacijom vlastitog stručnog skupa na kojem su zaposlenici u nastavnom procesu dužni izlagati;</a:t>
            </a:r>
          </a:p>
          <a:p>
            <a:r>
              <a:rPr lang="hr-HR" dirty="0"/>
              <a:t>sudjelovanje zaposlenika na domaćim i međunarodnim stručnim i znanstvenim skupovima, seminarima i okruglim stolovima iz područja struke;</a:t>
            </a:r>
          </a:p>
          <a:p>
            <a:r>
              <a:rPr lang="hr-HR" dirty="0"/>
              <a:t>sudjelovanjem u okviru strukovnih udruga;</a:t>
            </a:r>
          </a:p>
          <a:p>
            <a:r>
              <a:rPr lang="hr-HR" dirty="0"/>
              <a:t>objavljivanjem radova u stručnim i znanstvenim publikacijama;</a:t>
            </a:r>
          </a:p>
          <a:p>
            <a:r>
              <a:rPr lang="hr-HR" dirty="0"/>
              <a:t> upućivanjem na radionice i seminare koje organiziraju Agencija za znanost i visoko obrazovanje, ali i druge domaće i međunarodne institucije, u okviru suvremenih spoznaja iz područja metodike podučavanja i ostalih stručnih saznanja, a za podizanje kvalitete visokog obrazovanja.</a:t>
            </a:r>
          </a:p>
          <a:p>
            <a:pPr algn="just"/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5596471" y="6422854"/>
            <a:ext cx="5044440" cy="365125"/>
          </a:xfrm>
        </p:spPr>
        <p:txBody>
          <a:bodyPr/>
          <a:lstStyle/>
          <a:p>
            <a:r>
              <a:rPr lang="en-US"/>
              <a:t>Elaborat Visoke škole Ivanić-Grad</a:t>
            </a:r>
            <a:endParaRPr lang="en-US" dirty="0"/>
          </a:p>
        </p:txBody>
      </p:sp>
      <p:pic>
        <p:nvPicPr>
          <p:cNvPr id="5" name="Picture 2" descr="Slikovni rezultat za ivanić grad 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48" y="284176"/>
            <a:ext cx="1176229" cy="15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likovni rezultat za studio di fisiotera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86" y="163392"/>
            <a:ext cx="1770743" cy="16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537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3006" y="315785"/>
            <a:ext cx="9784080" cy="1508760"/>
          </a:xfrm>
        </p:spPr>
        <p:txBody>
          <a:bodyPr/>
          <a:lstStyle/>
          <a:p>
            <a:r>
              <a:rPr lang="hr-HR" dirty="0"/>
              <a:t>KOMPETENCIJE STUDENATA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32229" y="2020579"/>
            <a:ext cx="11684000" cy="4206240"/>
          </a:xfrm>
        </p:spPr>
        <p:txBody>
          <a:bodyPr/>
          <a:lstStyle/>
          <a:p>
            <a:pPr algn="just"/>
            <a:r>
              <a:rPr lang="hr-HR" dirty="0"/>
              <a:t>Student završetkom stručnog studija postaje </a:t>
            </a:r>
            <a:r>
              <a:rPr lang="hr-HR" sz="3600" b="1" dirty="0"/>
              <a:t>zdravstveni stručnjak (fizioterapeut) </a:t>
            </a:r>
            <a:r>
              <a:rPr lang="hr-HR" dirty="0"/>
              <a:t>koji planira i provodi terapijske i rehabilitacijske postupke, primjenjujući znanja i vještine iz područja fizioterapije, kliničke kineziologije, osnovnih biomedicinskih znanosti, kliničke medicine i ostalih srodnih područja. </a:t>
            </a:r>
          </a:p>
          <a:p>
            <a:endParaRPr lang="hr-HR" dirty="0"/>
          </a:p>
          <a:p>
            <a:pPr algn="just"/>
            <a:r>
              <a:rPr lang="hr-HR" dirty="0"/>
              <a:t>Fizioterapeut u okviru svoje djelatnosti provodi poslove kao što procjena stanja, postavljanje ciljeva te planiranje i primjena fizioterapije sukladno dobi, potrebama i disfunkcijama pojedine osobe Također provodi poslove provjere terapijskih učinaka.</a:t>
            </a:r>
          </a:p>
          <a:p>
            <a:pPr algn="just"/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5596471" y="6422854"/>
            <a:ext cx="5044440" cy="365125"/>
          </a:xfrm>
        </p:spPr>
        <p:txBody>
          <a:bodyPr/>
          <a:lstStyle/>
          <a:p>
            <a:r>
              <a:rPr lang="en-US"/>
              <a:t>Elaborat Visoke škole Ivanić-Grad</a:t>
            </a:r>
            <a:endParaRPr lang="en-US" dirty="0"/>
          </a:p>
        </p:txBody>
      </p:sp>
      <p:pic>
        <p:nvPicPr>
          <p:cNvPr id="5" name="Picture 2" descr="Slikovni rezultat za ivanić grad 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48" y="284176"/>
            <a:ext cx="1176229" cy="15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likovni rezultat za studio di fisiotera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86" y="163392"/>
            <a:ext cx="1770743" cy="16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507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Kompetencije studenata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75771" y="1982036"/>
            <a:ext cx="12061371" cy="474038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 </a:t>
            </a:r>
            <a:r>
              <a:rPr lang="hr-HR" sz="2800" dirty="0"/>
              <a:t>Fizioterapeut se kroz svoje obrazovanje osposobljava za sudjelovanje u </a:t>
            </a:r>
            <a:r>
              <a:rPr lang="hr-HR" sz="4200" b="1" dirty="0"/>
              <a:t>rehabilitacijskom timskom radu </a:t>
            </a:r>
            <a:r>
              <a:rPr lang="hr-HR" sz="2800" dirty="0"/>
              <a:t>kroz:</a:t>
            </a:r>
          </a:p>
          <a:p>
            <a:r>
              <a:rPr lang="hr-HR" dirty="0"/>
              <a:t>procjenu statusa korisnika i potrebe za fizioterapeutskim tretmanom,</a:t>
            </a:r>
          </a:p>
          <a:p>
            <a:r>
              <a:rPr lang="hr-HR" dirty="0"/>
              <a:t>provođenje </a:t>
            </a:r>
            <a:r>
              <a:rPr lang="hr-HR" dirty="0" err="1"/>
              <a:t>kineziometrijskih</a:t>
            </a:r>
            <a:r>
              <a:rPr lang="hr-HR" dirty="0"/>
              <a:t> i drugih mjerenja u svrhu dijagnosticiranja funkcije </a:t>
            </a:r>
            <a:r>
              <a:rPr lang="hr-HR" dirty="0" err="1"/>
              <a:t>lokomotornog</a:t>
            </a:r>
            <a:r>
              <a:rPr lang="hr-HR" dirty="0"/>
              <a:t> sustava,</a:t>
            </a:r>
          </a:p>
          <a:p>
            <a:r>
              <a:rPr lang="hr-HR" dirty="0"/>
              <a:t>planiranje i programiranje fizioterapeutskih postupaka,</a:t>
            </a:r>
          </a:p>
          <a:p>
            <a:r>
              <a:rPr lang="hr-HR" dirty="0"/>
              <a:t>primjenu posebnih fizioterapeutskih postupaka sukladno potrebama korisnika,</a:t>
            </a:r>
          </a:p>
          <a:p>
            <a:r>
              <a:rPr lang="hr-HR" dirty="0"/>
              <a:t>evaluaciju učinaka tretmana,</a:t>
            </a:r>
          </a:p>
          <a:p>
            <a:r>
              <a:rPr lang="hr-HR" dirty="0"/>
              <a:t>sudjelovanje u obrazovanju fizioterapeuta i ostalih zdravstvenih djelatnika,</a:t>
            </a:r>
          </a:p>
          <a:p>
            <a:r>
              <a:rPr lang="hr-HR" dirty="0"/>
              <a:t>sudjelovanje u istraživanjima u području fizikalne terapije,</a:t>
            </a:r>
          </a:p>
          <a:p>
            <a:r>
              <a:rPr lang="hr-HR" dirty="0"/>
              <a:t>osposobljavanje za timski rad, osobito za </a:t>
            </a:r>
            <a:r>
              <a:rPr lang="hr-HR" dirty="0" err="1"/>
              <a:t>transdisciplinarni</a:t>
            </a:r>
            <a:r>
              <a:rPr lang="hr-HR" dirty="0"/>
              <a:t> model u rješavanju problema korisnika,</a:t>
            </a:r>
          </a:p>
          <a:p>
            <a:r>
              <a:rPr lang="hr-HR" dirty="0"/>
              <a:t>kontinuiranu vlastitu edukaciju,</a:t>
            </a:r>
          </a:p>
          <a:p>
            <a:r>
              <a:rPr lang="hr-HR" dirty="0"/>
              <a:t>rad na unapređenju struke.</a:t>
            </a:r>
          </a:p>
          <a:p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5596471" y="6422854"/>
            <a:ext cx="5044440" cy="365125"/>
          </a:xfrm>
        </p:spPr>
        <p:txBody>
          <a:bodyPr/>
          <a:lstStyle/>
          <a:p>
            <a:r>
              <a:rPr lang="en-US"/>
              <a:t>Elaborat Visoke škole Ivanić-Grad</a:t>
            </a:r>
            <a:endParaRPr lang="en-US" dirty="0"/>
          </a:p>
        </p:txBody>
      </p:sp>
      <p:pic>
        <p:nvPicPr>
          <p:cNvPr id="5" name="Picture 2" descr="Slikovni rezultat za ivanić grad 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48" y="284176"/>
            <a:ext cx="1176229" cy="15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likovni rezultat za studio di fisiotera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86" y="163392"/>
            <a:ext cx="1770743" cy="16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97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Kompetencije studenata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3006" y="2158807"/>
            <a:ext cx="11728994" cy="42062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sz="2800" b="1" dirty="0"/>
              <a:t>Nastavni program treba pomoći budućim fizioterapeutima:</a:t>
            </a:r>
          </a:p>
          <a:p>
            <a:r>
              <a:rPr lang="hr-HR" dirty="0"/>
              <a:t>u stjecanju humanističkog i cjelovitog pristupa osobi koja je u tretmanu fizikalne terapije,</a:t>
            </a:r>
          </a:p>
          <a:p>
            <a:r>
              <a:rPr lang="hr-HR" dirty="0"/>
              <a:t>u postizanju osjetljivosti na individualne potrebe i želje korisnika,</a:t>
            </a:r>
          </a:p>
          <a:p>
            <a:r>
              <a:rPr lang="hr-HR" dirty="0"/>
              <a:t>u djelovanju prema utvrđenim ili uočenim potrebama,</a:t>
            </a:r>
          </a:p>
          <a:p>
            <a:r>
              <a:rPr lang="hr-HR" dirty="0"/>
              <a:t>u stjecanju vještina,</a:t>
            </a:r>
          </a:p>
          <a:p>
            <a:r>
              <a:rPr lang="hr-HR" dirty="0"/>
              <a:t>u temeljenju prakse na znanju,</a:t>
            </a:r>
          </a:p>
          <a:p>
            <a:r>
              <a:rPr lang="hr-HR" dirty="0"/>
              <a:t>u razvijanju kritičkog mišljenja,</a:t>
            </a:r>
          </a:p>
          <a:p>
            <a:r>
              <a:rPr lang="hr-HR" dirty="0"/>
              <a:t>u poticanju zanimanja za trajnim profesionalnim usavršavanjem.</a:t>
            </a:r>
          </a:p>
          <a:p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5596471" y="6422854"/>
            <a:ext cx="5044440" cy="365125"/>
          </a:xfrm>
        </p:spPr>
        <p:txBody>
          <a:bodyPr/>
          <a:lstStyle/>
          <a:p>
            <a:r>
              <a:rPr lang="en-US"/>
              <a:t>Elaborat Visoke škole Ivanić-Grad</a:t>
            </a:r>
            <a:endParaRPr lang="en-US" dirty="0"/>
          </a:p>
        </p:txBody>
      </p:sp>
      <p:pic>
        <p:nvPicPr>
          <p:cNvPr id="5" name="Picture 2" descr="Slikovni rezultat za ivanić grad 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48" y="284176"/>
            <a:ext cx="1176229" cy="15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likovni rezultat za studio di fisiotera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86" y="163392"/>
            <a:ext cx="1770743" cy="16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704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3006" y="296766"/>
            <a:ext cx="9784080" cy="1508760"/>
          </a:xfrm>
        </p:spPr>
        <p:txBody>
          <a:bodyPr/>
          <a:lstStyle/>
          <a:p>
            <a:r>
              <a:rPr lang="hr-HR" dirty="0"/>
              <a:t>POTPORE ZA OSNIVANJE </a:t>
            </a:r>
            <a:br>
              <a:rPr lang="hr-HR" dirty="0"/>
            </a:br>
            <a:r>
              <a:rPr lang="hr-HR" dirty="0"/>
              <a:t>VŠ IVANIĆ – GRAD 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76259" y="1938900"/>
            <a:ext cx="5819740" cy="4206240"/>
          </a:xfrm>
        </p:spPr>
        <p:txBody>
          <a:bodyPr>
            <a:normAutofit/>
          </a:bodyPr>
          <a:lstStyle/>
          <a:p>
            <a:r>
              <a:rPr lang="hr-HR" sz="2000" b="1" dirty="0"/>
              <a:t>DOM ZDRAVLJA ZAGREBAČKE ŽUPANIJE</a:t>
            </a:r>
          </a:p>
          <a:p>
            <a:r>
              <a:rPr lang="hr-HR" sz="2000" b="1" dirty="0"/>
              <a:t>SPECIJALNA BOLNICA NAFTALAN</a:t>
            </a:r>
          </a:p>
          <a:p>
            <a:r>
              <a:rPr lang="hr-HR" sz="2000" b="1" dirty="0"/>
              <a:t>DOM ZA STARIJE I TEŠKO BOLESNE OSOBE SENIOR CARE DOM „SV. MARKO KRIŽEVČANIN”</a:t>
            </a:r>
          </a:p>
          <a:p>
            <a:r>
              <a:rPr lang="hr-HR" sz="2000" b="1" dirty="0"/>
              <a:t>NEUROPSIHIJATRIJSKA BOLNICA DR. IVAN BARBOT POPOVAČA</a:t>
            </a:r>
          </a:p>
          <a:p>
            <a:r>
              <a:rPr lang="hr-HR" sz="2000" b="1" dirty="0"/>
              <a:t>OPĆA BOLNICA „DR. IVO PEDIŠIĆ” SISAK</a:t>
            </a:r>
          </a:p>
          <a:p>
            <a:endParaRPr lang="hr-HR" sz="2000" b="1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6888242" y="6346419"/>
            <a:ext cx="5044440" cy="365125"/>
          </a:xfrm>
        </p:spPr>
        <p:txBody>
          <a:bodyPr/>
          <a:lstStyle/>
          <a:p>
            <a:r>
              <a:rPr lang="en-US" dirty="0" err="1"/>
              <a:t>Elaborat</a:t>
            </a:r>
            <a:r>
              <a:rPr lang="en-US" dirty="0"/>
              <a:t> </a:t>
            </a:r>
            <a:r>
              <a:rPr lang="en-US" dirty="0" err="1"/>
              <a:t>Visoke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 </a:t>
            </a:r>
            <a:r>
              <a:rPr lang="en-US" dirty="0" err="1"/>
              <a:t>Ivanić</a:t>
            </a:r>
            <a:r>
              <a:rPr lang="en-US" dirty="0"/>
              <a:t>-Grad</a:t>
            </a:r>
          </a:p>
        </p:txBody>
      </p:sp>
      <p:pic>
        <p:nvPicPr>
          <p:cNvPr id="5" name="Picture 2" descr="Slikovni rezultat za ivanić grad 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48" y="284176"/>
            <a:ext cx="1176229" cy="15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likovni rezultat za studio di fisiotera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86" y="163392"/>
            <a:ext cx="1770743" cy="16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Slikovni rezultat za ivanić grad nafta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12" y="5254171"/>
            <a:ext cx="2014516" cy="151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Slikovni rezultat za dom senior ca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591" y="1938900"/>
            <a:ext cx="5071529" cy="285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Slikovni rezultat za bolnica barbot popovač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701" y="4950238"/>
            <a:ext cx="3097906" cy="183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308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UVOD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0817" y="2011680"/>
            <a:ext cx="11582400" cy="4206240"/>
          </a:xfrm>
        </p:spPr>
        <p:txBody>
          <a:bodyPr/>
          <a:lstStyle/>
          <a:p>
            <a:r>
              <a:rPr lang="hr-HR" dirty="0"/>
              <a:t>Odluka o osnivanju</a:t>
            </a:r>
          </a:p>
          <a:p>
            <a:r>
              <a:rPr lang="hr-HR" dirty="0"/>
              <a:t>Odluka o imenovanju privremenog dekana</a:t>
            </a:r>
          </a:p>
          <a:p>
            <a:r>
              <a:rPr lang="hr-HR" dirty="0"/>
              <a:t>Odluka o mentorstvu Veleučilište Lavoslav Ružička iz Vukovara</a:t>
            </a:r>
          </a:p>
          <a:p>
            <a:r>
              <a:rPr lang="hr-HR" sz="3600" b="1" dirty="0"/>
              <a:t>Broj u Hrvatskoj: 1:3000 (Austrija, 1:350, Švicarska, 1:720, Slovenija, 1:1400)</a:t>
            </a:r>
          </a:p>
          <a:p>
            <a:r>
              <a:rPr lang="hr-HR" dirty="0"/>
              <a:t>Želimo prepoznatljivu ustanovu (struka i odgovornost)</a:t>
            </a:r>
          </a:p>
          <a:p>
            <a:r>
              <a:rPr lang="hr-HR" dirty="0"/>
              <a:t>Zdravstveni turizam (</a:t>
            </a:r>
            <a:r>
              <a:rPr lang="hr-HR" dirty="0" err="1"/>
              <a:t>Naftalan</a:t>
            </a:r>
            <a:r>
              <a:rPr lang="hr-HR" dirty="0"/>
              <a:t> i drugi subjekti)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468" y="257672"/>
            <a:ext cx="3057525" cy="1495425"/>
          </a:xfrm>
          <a:prstGeom prst="rect">
            <a:avLst/>
          </a:prstGeom>
        </p:spPr>
      </p:pic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>
          <a:xfrm>
            <a:off x="5596471" y="6422854"/>
            <a:ext cx="5044440" cy="365125"/>
          </a:xfrm>
        </p:spPr>
        <p:txBody>
          <a:bodyPr/>
          <a:lstStyle/>
          <a:p>
            <a:r>
              <a:rPr lang="en-US"/>
              <a:t>Elaborat Visoke škole Ivanić-Grad</a:t>
            </a:r>
            <a:endParaRPr lang="en-US" dirty="0"/>
          </a:p>
        </p:txBody>
      </p:sp>
      <p:pic>
        <p:nvPicPr>
          <p:cNvPr id="3074" name="Picture 2" descr="Slikovni rezultat za ivanić grad G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576" y="257672"/>
            <a:ext cx="1176229" cy="15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585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se upisati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5287" y="2147388"/>
            <a:ext cx="11569148" cy="4206240"/>
          </a:xfrm>
        </p:spPr>
        <p:txBody>
          <a:bodyPr>
            <a:normAutofit fontScale="92500" lnSpcReduction="20000"/>
          </a:bodyPr>
          <a:lstStyle/>
          <a:p>
            <a:r>
              <a:rPr lang="hr-HR" sz="3600" dirty="0"/>
              <a:t>Za sve upit na mail: </a:t>
            </a:r>
          </a:p>
          <a:p>
            <a:pPr marL="0" indent="0">
              <a:buNone/>
            </a:pPr>
            <a:r>
              <a:rPr lang="hr-HR" sz="3600" dirty="0">
                <a:hlinkClick r:id="rId2"/>
              </a:rPr>
              <a:t>visoka.skola@ivanic-grad.hr</a:t>
            </a:r>
            <a:endParaRPr lang="hr-HR" sz="3600" dirty="0"/>
          </a:p>
          <a:p>
            <a:pPr marL="0" indent="0">
              <a:buNone/>
            </a:pPr>
            <a:r>
              <a:rPr lang="hr-HR" sz="3600" dirty="0"/>
              <a:t>                                                         </a:t>
            </a:r>
          </a:p>
          <a:p>
            <a:pPr marL="0" indent="0" algn="just">
              <a:buNone/>
            </a:pPr>
            <a:r>
              <a:rPr lang="hr-HR" sz="3600" dirty="0"/>
              <a:t>Obzirom na ograničeni broj studenata (20 redovnih + 20 izvanrednih) i izuzetnu blizinu naše nastavne baze „NAFTALAN”, Visoka škola Ivanić-Grad ima sve pretpostavke za visoku kvalitetu nastave u „obiteljskom” ozračju. </a:t>
            </a:r>
          </a:p>
          <a:p>
            <a:pPr marL="0" indent="0">
              <a:buNone/>
            </a:pPr>
            <a:endParaRPr lang="hr-HR" sz="3600" dirty="0"/>
          </a:p>
          <a:p>
            <a:pPr marL="0" indent="0">
              <a:buNone/>
            </a:pPr>
            <a:r>
              <a:rPr lang="hr-HR" sz="3600" dirty="0"/>
              <a:t>RADUJEMO SE VAŠEM ODABIRU!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6973389" y="6422853"/>
            <a:ext cx="5044440" cy="365125"/>
          </a:xfrm>
        </p:spPr>
        <p:txBody>
          <a:bodyPr/>
          <a:lstStyle/>
          <a:p>
            <a:r>
              <a:rPr lang="en-US" dirty="0" err="1"/>
              <a:t>Elaborat</a:t>
            </a:r>
            <a:r>
              <a:rPr lang="en-US" dirty="0"/>
              <a:t> </a:t>
            </a:r>
            <a:r>
              <a:rPr lang="en-US" dirty="0" err="1"/>
              <a:t>Visoke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 </a:t>
            </a:r>
            <a:r>
              <a:rPr lang="en-US" dirty="0" err="1"/>
              <a:t>Ivanić</a:t>
            </a:r>
            <a:r>
              <a:rPr lang="en-US" dirty="0"/>
              <a:t>-Grad</a:t>
            </a:r>
          </a:p>
        </p:txBody>
      </p:sp>
      <p:pic>
        <p:nvPicPr>
          <p:cNvPr id="5" name="Picture 2" descr="Slikovni rezultat za ivanić grad G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48" y="284176"/>
            <a:ext cx="1176229" cy="15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likovni rezultat za studio di fisioterap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86" y="163392"/>
            <a:ext cx="1770743" cy="16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452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HVALA NA PAŽNJI!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523" y="4265374"/>
            <a:ext cx="3270388" cy="2157480"/>
          </a:xfrm>
          <a:prstGeom prst="rect">
            <a:avLst/>
          </a:prstGeom>
        </p:spPr>
      </p:pic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>
          <a:xfrm>
            <a:off x="6772128" y="6422854"/>
            <a:ext cx="5044440" cy="365125"/>
          </a:xfrm>
        </p:spPr>
        <p:txBody>
          <a:bodyPr/>
          <a:lstStyle/>
          <a:p>
            <a:r>
              <a:rPr lang="en-US" sz="1500"/>
              <a:t>Elaborat Visoke škole Ivanić-Grad</a:t>
            </a:r>
            <a:endParaRPr lang="en-US" sz="1500" dirty="0"/>
          </a:p>
        </p:txBody>
      </p:sp>
      <p:pic>
        <p:nvPicPr>
          <p:cNvPr id="6" name="Picture 2" descr="Slikovni rezultat za ivanić grad G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48" y="284176"/>
            <a:ext cx="1176229" cy="15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likovni rezultat za studio di fisioterap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86" y="163392"/>
            <a:ext cx="1770743" cy="16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416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3006" y="239588"/>
            <a:ext cx="9784080" cy="1508760"/>
          </a:xfrm>
        </p:spPr>
        <p:txBody>
          <a:bodyPr/>
          <a:lstStyle/>
          <a:p>
            <a:r>
              <a:rPr lang="hr-HR" dirty="0"/>
              <a:t>vizija VISOKE ŠKOLE IVANIĆ GRAD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86557" y="2004775"/>
            <a:ext cx="10816803" cy="4206240"/>
          </a:xfrm>
        </p:spPr>
        <p:txBody>
          <a:bodyPr/>
          <a:lstStyle/>
          <a:p>
            <a:pPr algn="just"/>
            <a:r>
              <a:rPr lang="hr-HR" dirty="0"/>
              <a:t>Vizija VŠ IVANIĆ-GRAD jest postati elitna visokoškolska ustanova prepoznatljivog imidža tržišno orijentirane organizacije koja pruža usluge vrhunske kvalitete.</a:t>
            </a:r>
          </a:p>
          <a:p>
            <a:pPr algn="just"/>
            <a:r>
              <a:rPr lang="hr-HR" dirty="0"/>
              <a:t>Kvalitetnim prijenosom kompetencija stvarati stručnjake sposobne za uspješno rješavanje poslovnih izazova budućnosti, posebice u domeni </a:t>
            </a:r>
            <a:r>
              <a:rPr lang="hr-HR" sz="3600" b="1" dirty="0"/>
              <a:t>fizioterapije</a:t>
            </a:r>
            <a:r>
              <a:rPr lang="hr-HR" dirty="0"/>
              <a:t>, sestrinstva, rehabilitacije, kineziterapije, ali i informatičkih tehnologija. </a:t>
            </a:r>
          </a:p>
          <a:p>
            <a:pPr algn="just"/>
            <a:r>
              <a:rPr lang="hr-HR" dirty="0"/>
              <a:t>Namjera je da Visoka škola osposobi lidere koji će voditi napredak gospodarstva u Ivanić-Gradu, županiji i Republici Hrvatskoj, </a:t>
            </a:r>
            <a:r>
              <a:rPr lang="hr-HR" sz="3600" b="1" dirty="0"/>
              <a:t>mlade stručnjake sposobne da se uključe u hrvatsko i europsko tržište rada.</a:t>
            </a:r>
          </a:p>
          <a:p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2377724" y="6422854"/>
            <a:ext cx="5044440" cy="365125"/>
          </a:xfrm>
        </p:spPr>
        <p:txBody>
          <a:bodyPr/>
          <a:lstStyle/>
          <a:p>
            <a:r>
              <a:rPr lang="en-US" dirty="0" err="1"/>
              <a:t>Elaborat</a:t>
            </a:r>
            <a:r>
              <a:rPr lang="en-US" dirty="0"/>
              <a:t> </a:t>
            </a:r>
            <a:r>
              <a:rPr lang="en-US" dirty="0" err="1"/>
              <a:t>Visoke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 </a:t>
            </a:r>
            <a:r>
              <a:rPr lang="en-US" dirty="0" err="1"/>
              <a:t>Ivanić</a:t>
            </a:r>
            <a:r>
              <a:rPr lang="en-US" dirty="0"/>
              <a:t>-Grad</a:t>
            </a:r>
          </a:p>
        </p:txBody>
      </p:sp>
      <p:pic>
        <p:nvPicPr>
          <p:cNvPr id="5" name="Picture 2" descr="Slikovni rezultat za ivanić grad 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48" y="284176"/>
            <a:ext cx="1176229" cy="15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likovni rezultat za studio di fisiotera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86" y="163392"/>
            <a:ext cx="1770743" cy="16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495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09434" y="1989386"/>
            <a:ext cx="10858452" cy="4206240"/>
          </a:xfrm>
        </p:spPr>
        <p:txBody>
          <a:bodyPr>
            <a:normAutofit/>
          </a:bodyPr>
          <a:lstStyle/>
          <a:p>
            <a:pPr algn="just"/>
            <a:r>
              <a:rPr lang="hr-HR" dirty="0"/>
              <a:t>Misija VŠ IVANIĆ-GRAD jest produciranje visokoobrazovanih stručnjaka koji će uspješno odgovarati suvremenim poslovnim izazovima te, posljedično, podizanje razine kvalitete visokoškolske poduzetničke edukacije u Hrvatskoj. </a:t>
            </a:r>
          </a:p>
          <a:p>
            <a:pPr algn="just"/>
            <a:r>
              <a:rPr lang="hr-HR" dirty="0"/>
              <a:t>Kroz studijske programe promovirati </a:t>
            </a:r>
            <a:r>
              <a:rPr lang="hr-HR" sz="3600" b="1" dirty="0"/>
              <a:t>znanja relevantna za društvo i struku</a:t>
            </a:r>
            <a:r>
              <a:rPr lang="hr-HR" dirty="0"/>
              <a:t>, uz uvažavanje poslovne, radne, stručne i znanstvene etike i uz provođenje visokih vrijednosnih kriterija. </a:t>
            </a:r>
          </a:p>
          <a:p>
            <a:pPr algn="just"/>
            <a:r>
              <a:rPr lang="hr-HR" dirty="0"/>
              <a:t>Uloga je Visoke škole Ivanić-Grad i da osmisli, ispituje i razvija inovacije u oblasti rehabilitacije, terapije, sestrinstva…, ali i tehničkih znanosti i ekonomije te da kroz znanstvenu i tehničku podršku pomaže razvoju Grada, županije i šire.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2150906" y="6436664"/>
            <a:ext cx="5044440" cy="365125"/>
          </a:xfrm>
        </p:spPr>
        <p:txBody>
          <a:bodyPr/>
          <a:lstStyle/>
          <a:p>
            <a:r>
              <a:rPr lang="en-US" dirty="0" err="1"/>
              <a:t>Elaborat</a:t>
            </a:r>
            <a:r>
              <a:rPr lang="en-US" dirty="0"/>
              <a:t> </a:t>
            </a:r>
            <a:r>
              <a:rPr lang="en-US" dirty="0" err="1"/>
              <a:t>Visoke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 </a:t>
            </a:r>
            <a:r>
              <a:rPr lang="en-US" dirty="0" err="1"/>
              <a:t>Ivanić</a:t>
            </a:r>
            <a:r>
              <a:rPr lang="en-US" dirty="0"/>
              <a:t>-Grad</a:t>
            </a:r>
          </a:p>
        </p:txBody>
      </p:sp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463006" y="239588"/>
            <a:ext cx="9784080" cy="1508760"/>
          </a:xfrm>
        </p:spPr>
        <p:txBody>
          <a:bodyPr/>
          <a:lstStyle/>
          <a:p>
            <a:r>
              <a:rPr lang="hr-HR" dirty="0"/>
              <a:t>misija VISOKE ŠKOLE IVANIĆ GRAD</a:t>
            </a:r>
          </a:p>
        </p:txBody>
      </p:sp>
      <p:pic>
        <p:nvPicPr>
          <p:cNvPr id="9" name="Picture 2" descr="Slikovni rezultat za ivanić grad 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48" y="284176"/>
            <a:ext cx="1176229" cy="15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likovni rezultat za studio di fisiotera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86" y="163392"/>
            <a:ext cx="1770743" cy="16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580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71248"/>
            <a:ext cx="9784080" cy="1508760"/>
          </a:xfrm>
        </p:spPr>
        <p:txBody>
          <a:bodyPr/>
          <a:lstStyle/>
          <a:p>
            <a:r>
              <a:rPr lang="hr-HR" dirty="0"/>
              <a:t>POSEBNOST </a:t>
            </a:r>
            <a:br>
              <a:rPr lang="hr-HR" dirty="0"/>
            </a:br>
            <a:r>
              <a:rPr lang="hr-HR" dirty="0"/>
              <a:t>Visoke škole IVANIĆ-GRAD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5812" y="1860593"/>
            <a:ext cx="12056188" cy="2337726"/>
          </a:xfrm>
        </p:spPr>
        <p:txBody>
          <a:bodyPr>
            <a:normAutofit fontScale="92500" lnSpcReduction="10000"/>
          </a:bodyPr>
          <a:lstStyle/>
          <a:p>
            <a:r>
              <a:rPr lang="hr-HR" sz="2600" dirty="0"/>
              <a:t>Vezanost VŠ Ivanić-Grad uz </a:t>
            </a:r>
            <a:r>
              <a:rPr lang="hr-HR" sz="3900" b="1" dirty="0"/>
              <a:t>županijsku Specijalnu bolnicu </a:t>
            </a:r>
            <a:r>
              <a:rPr lang="hr-HR" sz="3900" b="1" dirty="0" err="1"/>
              <a:t>Naftalan</a:t>
            </a:r>
            <a:r>
              <a:rPr lang="hr-HR" sz="3900" b="1" dirty="0"/>
              <a:t> u Ivanić-Gradu </a:t>
            </a:r>
            <a:r>
              <a:rPr lang="hr-HR" sz="2600" dirty="0"/>
              <a:t>daje objema institucijama notu više, a </a:t>
            </a:r>
            <a:r>
              <a:rPr lang="hr-HR" sz="3900" b="1" dirty="0"/>
              <a:t>studentima jedinstvenu priliku da u okviru gotovo integriranog studentskog kampa dobiju teorijsko i praktično znanje</a:t>
            </a:r>
            <a:r>
              <a:rPr lang="hr-HR" dirty="0"/>
              <a:t>. (Potvrda: Ugovor između VŠ i SB </a:t>
            </a:r>
            <a:r>
              <a:rPr lang="hr-HR" dirty="0" err="1"/>
              <a:t>Naftalan</a:t>
            </a:r>
            <a:r>
              <a:rPr lang="hr-HR" dirty="0"/>
              <a:t>)</a:t>
            </a: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1960747" y="6445966"/>
            <a:ext cx="5044440" cy="365125"/>
          </a:xfrm>
        </p:spPr>
        <p:txBody>
          <a:bodyPr/>
          <a:lstStyle/>
          <a:p>
            <a:r>
              <a:rPr lang="en-US" dirty="0" err="1"/>
              <a:t>Elaborat</a:t>
            </a:r>
            <a:r>
              <a:rPr lang="en-US" dirty="0"/>
              <a:t> </a:t>
            </a:r>
            <a:r>
              <a:rPr lang="en-US" dirty="0" err="1"/>
              <a:t>Visoke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 </a:t>
            </a:r>
            <a:r>
              <a:rPr lang="en-US" dirty="0" err="1"/>
              <a:t>Ivanić</a:t>
            </a:r>
            <a:r>
              <a:rPr lang="en-US" dirty="0"/>
              <a:t>-Grad</a:t>
            </a:r>
          </a:p>
        </p:txBody>
      </p:sp>
      <p:pic>
        <p:nvPicPr>
          <p:cNvPr id="2050" name="Picture 2" descr="Slikovni rezultat za ivanić grad nafta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159" y="4021650"/>
            <a:ext cx="4102292" cy="274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likovni rezultat za ivanić grad nafta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12" y="4027655"/>
            <a:ext cx="3649870" cy="273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likovni rezultat za ivanić grad naftal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11" y="4027655"/>
            <a:ext cx="3625219" cy="241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likovni rezultat za ivanić grad GR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48" y="284176"/>
            <a:ext cx="1176229" cy="15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likovni rezultat za studio di fisioterap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86" y="163392"/>
            <a:ext cx="1770743" cy="16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114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497" y="334199"/>
            <a:ext cx="9784080" cy="1508760"/>
          </a:xfrm>
        </p:spPr>
        <p:txBody>
          <a:bodyPr/>
          <a:lstStyle/>
          <a:p>
            <a:r>
              <a:rPr lang="hr-HR" dirty="0"/>
              <a:t>OPRAVDANOST I USKLAĐENOST S MREŽOM VISOKIH UČILIŠTA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62857" y="2330993"/>
            <a:ext cx="10624142" cy="4206240"/>
          </a:xfrm>
        </p:spPr>
        <p:txBody>
          <a:bodyPr>
            <a:normAutofit/>
          </a:bodyPr>
          <a:lstStyle/>
          <a:p>
            <a:pPr algn="just"/>
            <a:r>
              <a:rPr lang="hr-HR" dirty="0"/>
              <a:t>Visoka škola Ivanić-Grad zamišljena je kao vodeća privatna visoko obrazovna institucija u Republici Hrvatskoj na području zdravstvenih studija. </a:t>
            </a:r>
          </a:p>
          <a:p>
            <a:pPr algn="just"/>
            <a:r>
              <a:rPr lang="hr-HR" dirty="0"/>
              <a:t>Unatoč postojanju nekoliko privatnih visoko obrazovnih institucija iz područja fizioterapije, niti jedna od njih nije se dovoljno etablirala da bi se mogla nazvati vodećom u ovom segmentu.</a:t>
            </a:r>
          </a:p>
          <a:p>
            <a:pPr algn="just"/>
            <a:r>
              <a:rPr lang="hr-HR" dirty="0"/>
              <a:t>Prema dokumentu </a:t>
            </a:r>
            <a:r>
              <a:rPr lang="hr-HR" i="1" dirty="0"/>
              <a:t>Mreža visokih učilišta i studijskih programa u Republici </a:t>
            </a:r>
            <a:r>
              <a:rPr lang="hr-HR" dirty="0"/>
              <a:t>Hrvatskoj, i dalje postoji potreba za otvaranjem studija </a:t>
            </a:r>
            <a:r>
              <a:rPr lang="hr-HR" sz="3600" b="1" dirty="0"/>
              <a:t>iz područja Rehabilitacije, a pogotovo za studij Fizioterapije.</a:t>
            </a:r>
          </a:p>
          <a:p>
            <a:pPr algn="just"/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5596471" y="6422854"/>
            <a:ext cx="5044440" cy="365125"/>
          </a:xfrm>
        </p:spPr>
        <p:txBody>
          <a:bodyPr/>
          <a:lstStyle/>
          <a:p>
            <a:r>
              <a:rPr lang="en-US"/>
              <a:t>Elaborat Visoke škole Ivanić-Grad</a:t>
            </a:r>
            <a:endParaRPr lang="en-US" dirty="0"/>
          </a:p>
        </p:txBody>
      </p:sp>
      <p:pic>
        <p:nvPicPr>
          <p:cNvPr id="5" name="Picture 2" descr="Slikovni rezultat za ivanić grad 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48" y="284176"/>
            <a:ext cx="1176229" cy="15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likovni rezultat za studio di fisiotera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86" y="163392"/>
            <a:ext cx="1770743" cy="16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115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39588"/>
            <a:ext cx="9784080" cy="1508760"/>
          </a:xfrm>
        </p:spPr>
        <p:txBody>
          <a:bodyPr/>
          <a:lstStyle/>
          <a:p>
            <a:r>
              <a:rPr lang="hr-HR" dirty="0"/>
              <a:t>OPRAVDANOST I USKLAĐENOST S MREŽOM VISOKIH UČILIŠTA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6114" y="1869133"/>
            <a:ext cx="11901715" cy="466489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r-HR" dirty="0"/>
              <a:t> </a:t>
            </a:r>
            <a:r>
              <a:rPr lang="hr-HR" sz="3000" b="1" dirty="0"/>
              <a:t>Strategiju razvoja Visoke škole Ivanić-Grad podupiru slijedeći dokumenti:</a:t>
            </a:r>
            <a:r>
              <a:rPr lang="hr-HR" dirty="0"/>
              <a:t> </a:t>
            </a:r>
          </a:p>
          <a:p>
            <a:r>
              <a:rPr lang="hr-HR" dirty="0"/>
              <a:t>Strategija razvoja Grada Ivanić-Grada za razdoblje 2014.-2020. (odluka Gradskog vijeća u prilogu) </a:t>
            </a:r>
          </a:p>
          <a:p>
            <a:r>
              <a:rPr lang="hr-HR" dirty="0"/>
              <a:t>Strategija razvoja ljudskih potencijala Zagrebačke županije za razdoblje 2014.-2020. (opisano u Studij opravdanosti – dodatak Elaboratu)</a:t>
            </a:r>
          </a:p>
          <a:p>
            <a:r>
              <a:rPr lang="hr-HR" dirty="0"/>
              <a:t>Zaključak Županijske skupštine Zagrebačke županije od 10. studenog 2016. godine, kojim je prihvaćena odluka Upravnog vijeća </a:t>
            </a:r>
            <a:r>
              <a:rPr lang="hr-HR" dirty="0" err="1"/>
              <a:t>Naftalana</a:t>
            </a:r>
            <a:r>
              <a:rPr lang="hr-HR" dirty="0"/>
              <a:t> i dana suglasnost za investicijsko ulaganje u razvojni projekt </a:t>
            </a:r>
            <a:r>
              <a:rPr lang="hr-HR" dirty="0" err="1"/>
              <a:t>Naftalana</a:t>
            </a:r>
            <a:r>
              <a:rPr lang="hr-HR" dirty="0"/>
              <a:t> pod nazivom “NAFTALAN 2 s UNUTARNJIM I VANJSKIM BAZENIMA”, a koji je potpisan od strane Župana (odluka Župana u prilogu)</a:t>
            </a:r>
          </a:p>
          <a:p>
            <a:r>
              <a:rPr lang="hr-HR" dirty="0"/>
              <a:t>Strategija Europske unije 2014.-2020.</a:t>
            </a:r>
          </a:p>
          <a:p>
            <a:r>
              <a:rPr lang="hr-HR" dirty="0"/>
              <a:t>Mreža visokih učilišta i studijskih programa u Republici Hrvatskoj.</a:t>
            </a:r>
          </a:p>
          <a:p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7147560" y="6472246"/>
            <a:ext cx="5044440" cy="365125"/>
          </a:xfrm>
        </p:spPr>
        <p:txBody>
          <a:bodyPr/>
          <a:lstStyle/>
          <a:p>
            <a:r>
              <a:rPr lang="en-US" dirty="0" err="1"/>
              <a:t>Elaborat</a:t>
            </a:r>
            <a:r>
              <a:rPr lang="en-US" dirty="0"/>
              <a:t> </a:t>
            </a:r>
            <a:r>
              <a:rPr lang="en-US" dirty="0" err="1"/>
              <a:t>Visoke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 </a:t>
            </a:r>
            <a:r>
              <a:rPr lang="en-US" dirty="0" err="1"/>
              <a:t>Ivanić</a:t>
            </a:r>
            <a:r>
              <a:rPr lang="en-US" dirty="0"/>
              <a:t>-Grad</a:t>
            </a:r>
          </a:p>
        </p:txBody>
      </p:sp>
      <p:pic>
        <p:nvPicPr>
          <p:cNvPr id="5" name="Picture 2" descr="Slikovni rezultat za ivanić grad 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48" y="284176"/>
            <a:ext cx="1176229" cy="15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likovni rezultat za studio di fisiotera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86" y="163392"/>
            <a:ext cx="1770743" cy="16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084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DEFINIRANJE STUDIJA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3006" y="2065348"/>
            <a:ext cx="9784080" cy="4206240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hr-HR" sz="3200" b="1" dirty="0"/>
              <a:t>Naziv studijskog programa</a:t>
            </a:r>
          </a:p>
          <a:p>
            <a:pPr marL="0" indent="0">
              <a:buNone/>
            </a:pPr>
            <a:r>
              <a:rPr lang="hr-HR" dirty="0"/>
              <a:t>Stručni studij Fizioterapije</a:t>
            </a:r>
          </a:p>
          <a:p>
            <a:pPr marL="0" indent="0">
              <a:buNone/>
            </a:pPr>
            <a:endParaRPr lang="hr-HR" dirty="0"/>
          </a:p>
          <a:p>
            <a:pPr>
              <a:buFontTx/>
              <a:buChar char="-"/>
            </a:pPr>
            <a:r>
              <a:rPr lang="hr-HR" sz="3200" b="1" dirty="0"/>
              <a:t>Vrsta studijskog programa</a:t>
            </a:r>
          </a:p>
          <a:p>
            <a:pPr marL="0" indent="0">
              <a:buNone/>
            </a:pPr>
            <a:r>
              <a:rPr lang="hr-HR" dirty="0"/>
              <a:t>Preddiplomski stručni studij Fizioterapije</a:t>
            </a:r>
            <a:endParaRPr lang="en-GB" dirty="0"/>
          </a:p>
          <a:p>
            <a:pPr marL="0" indent="0">
              <a:buNone/>
            </a:pPr>
            <a:endParaRPr lang="hr-HR" dirty="0"/>
          </a:p>
          <a:p>
            <a:pPr>
              <a:buFontTx/>
              <a:buChar char="-"/>
            </a:pPr>
            <a:r>
              <a:rPr lang="en-GB" sz="3200" b="1" dirty="0" err="1"/>
              <a:t>Trajanje</a:t>
            </a:r>
            <a:r>
              <a:rPr lang="en-GB" sz="3200" b="1" dirty="0"/>
              <a:t> </a:t>
            </a:r>
            <a:r>
              <a:rPr lang="hr-HR" sz="3200" b="1" dirty="0"/>
              <a:t>studijskog programa</a:t>
            </a:r>
          </a:p>
          <a:p>
            <a:pPr marL="0" indent="0">
              <a:buNone/>
            </a:pPr>
            <a:r>
              <a:rPr lang="en-US" dirty="0"/>
              <a:t>6 </a:t>
            </a:r>
            <a:r>
              <a:rPr lang="en-US" dirty="0" err="1"/>
              <a:t>semestara</a:t>
            </a:r>
            <a:r>
              <a:rPr lang="en-US" dirty="0"/>
              <a:t> (3 </a:t>
            </a:r>
            <a:r>
              <a:rPr lang="en-US" dirty="0" err="1"/>
              <a:t>akademske</a:t>
            </a:r>
            <a:r>
              <a:rPr lang="en-US" dirty="0"/>
              <a:t> </a:t>
            </a:r>
            <a:r>
              <a:rPr lang="en-US" dirty="0" err="1"/>
              <a:t>godine</a:t>
            </a:r>
            <a:r>
              <a:rPr lang="en-US" dirty="0"/>
              <a:t>) - 180 ECTS </a:t>
            </a:r>
            <a:r>
              <a:rPr lang="en-US" dirty="0" err="1"/>
              <a:t>bodova</a:t>
            </a:r>
            <a:r>
              <a:rPr lang="en-US" dirty="0"/>
              <a:t>.</a:t>
            </a:r>
            <a:endParaRPr lang="en-GB" dirty="0"/>
          </a:p>
          <a:p>
            <a:pPr>
              <a:buFontTx/>
              <a:buChar char="-"/>
            </a:pPr>
            <a:endParaRPr lang="hr-HR" dirty="0"/>
          </a:p>
          <a:p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880814" y="6401365"/>
            <a:ext cx="5044440" cy="365125"/>
          </a:xfrm>
        </p:spPr>
        <p:txBody>
          <a:bodyPr/>
          <a:lstStyle/>
          <a:p>
            <a:r>
              <a:rPr lang="en-US" dirty="0" err="1"/>
              <a:t>Elaborat</a:t>
            </a:r>
            <a:r>
              <a:rPr lang="en-US" dirty="0"/>
              <a:t> </a:t>
            </a:r>
            <a:r>
              <a:rPr lang="en-US" dirty="0" err="1"/>
              <a:t>Visoke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 </a:t>
            </a:r>
            <a:r>
              <a:rPr lang="en-US" dirty="0" err="1"/>
              <a:t>Ivanić</a:t>
            </a:r>
            <a:r>
              <a:rPr lang="en-US" dirty="0"/>
              <a:t>-Grad</a:t>
            </a:r>
          </a:p>
        </p:txBody>
      </p:sp>
      <p:pic>
        <p:nvPicPr>
          <p:cNvPr id="5" name="Picture 2" descr="Slikovni rezultat za ivanić grad 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48" y="284176"/>
            <a:ext cx="1176229" cy="15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likovni rezultat za studio di fisiotera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86" y="163392"/>
            <a:ext cx="1770743" cy="16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Slikovni rezultat za study program for physiothera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368" y="4435200"/>
            <a:ext cx="3739461" cy="227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likovni rezultat za study program for physiothera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628" y="1945329"/>
            <a:ext cx="2138639" cy="236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797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UPIS </a:t>
            </a:r>
            <a:r>
              <a:rPr lang="hr-HR" dirty="0"/>
              <a:t>STUDIJA</a:t>
            </a:r>
            <a:r>
              <a:rPr lang="en-GB" dirty="0"/>
              <a:t> FIZIOTERAPIJE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58202" y="1910434"/>
            <a:ext cx="9784080" cy="5343099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GB" sz="3200" b="1" dirty="0" err="1"/>
              <a:t>Uvjeti</a:t>
            </a:r>
            <a:r>
              <a:rPr lang="en-GB" sz="3200" b="1" dirty="0"/>
              <a:t> </a:t>
            </a:r>
            <a:r>
              <a:rPr lang="en-GB" sz="3200" b="1" dirty="0" err="1"/>
              <a:t>za</a:t>
            </a:r>
            <a:r>
              <a:rPr lang="en-GB" sz="3200" b="1" dirty="0"/>
              <a:t> </a:t>
            </a:r>
            <a:r>
              <a:rPr lang="en-GB" sz="3200" b="1" dirty="0" err="1"/>
              <a:t>upis</a:t>
            </a:r>
            <a:endParaRPr lang="hr-HR" sz="3200" b="1" dirty="0"/>
          </a:p>
          <a:p>
            <a:r>
              <a:rPr lang="en-US" dirty="0" err="1"/>
              <a:t>Završena</a:t>
            </a:r>
            <a:r>
              <a:rPr lang="en-US" dirty="0"/>
              <a:t> </a:t>
            </a:r>
            <a:r>
              <a:rPr lang="en-US" dirty="0" err="1"/>
              <a:t>srednja</a:t>
            </a:r>
            <a:r>
              <a:rPr lang="en-US" dirty="0"/>
              <a:t> </a:t>
            </a:r>
            <a:r>
              <a:rPr lang="en-US" dirty="0" err="1"/>
              <a:t>škola</a:t>
            </a:r>
            <a:r>
              <a:rPr lang="en-US" dirty="0"/>
              <a:t> (4 </a:t>
            </a:r>
            <a:r>
              <a:rPr lang="en-US" dirty="0" err="1"/>
              <a:t>godine</a:t>
            </a:r>
            <a:r>
              <a:rPr lang="en-US" dirty="0"/>
              <a:t>) </a:t>
            </a:r>
          </a:p>
          <a:p>
            <a:r>
              <a:rPr lang="en-US" dirty="0" err="1"/>
              <a:t>Položena</a:t>
            </a:r>
            <a:r>
              <a:rPr lang="en-US" dirty="0"/>
              <a:t> </a:t>
            </a:r>
            <a:r>
              <a:rPr lang="en-US" dirty="0" err="1"/>
              <a:t>Državna</a:t>
            </a:r>
            <a:r>
              <a:rPr lang="en-US" dirty="0"/>
              <a:t> </a:t>
            </a:r>
            <a:r>
              <a:rPr lang="en-US" dirty="0" err="1"/>
              <a:t>matura</a:t>
            </a:r>
            <a:r>
              <a:rPr lang="en-US" dirty="0"/>
              <a:t> </a:t>
            </a:r>
          </a:p>
          <a:p>
            <a:r>
              <a:rPr lang="en-US" dirty="0" err="1"/>
              <a:t>Uvjeti</a:t>
            </a:r>
            <a:r>
              <a:rPr lang="en-US" dirty="0"/>
              <a:t> </a:t>
            </a:r>
            <a:r>
              <a:rPr lang="en-US" dirty="0" err="1"/>
              <a:t>vezani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Natječaj</a:t>
            </a:r>
            <a:r>
              <a:rPr lang="en-US" dirty="0"/>
              <a:t> (</a:t>
            </a:r>
            <a:r>
              <a:rPr lang="hr-HR" dirty="0"/>
              <a:t>iz</a:t>
            </a:r>
            <a:r>
              <a:rPr lang="en-US" dirty="0" err="1"/>
              <a:t>vanredni</a:t>
            </a:r>
            <a:r>
              <a:rPr lang="en-US" dirty="0"/>
              <a:t> </a:t>
            </a:r>
            <a:r>
              <a:rPr lang="en-US" dirty="0" err="1"/>
              <a:t>studenti</a:t>
            </a:r>
            <a:r>
              <a:rPr lang="en-US" dirty="0"/>
              <a:t>) </a:t>
            </a:r>
          </a:p>
          <a:p>
            <a:pPr marL="0" indent="0">
              <a:buNone/>
            </a:pPr>
            <a:endParaRPr lang="hr-HR" dirty="0"/>
          </a:p>
          <a:p>
            <a:pPr>
              <a:buFontTx/>
              <a:buChar char="-"/>
            </a:pPr>
            <a:r>
              <a:rPr lang="en-GB" sz="3200" b="1" dirty="0" err="1"/>
              <a:t>Način</a:t>
            </a:r>
            <a:r>
              <a:rPr lang="en-GB" sz="3200" b="1" dirty="0"/>
              <a:t> </a:t>
            </a:r>
            <a:r>
              <a:rPr lang="en-GB" sz="3200" b="1" dirty="0" err="1"/>
              <a:t>upisa</a:t>
            </a:r>
            <a:endParaRPr lang="hr-HR" sz="3200" b="1" dirty="0"/>
          </a:p>
          <a:p>
            <a:r>
              <a:rPr lang="hr-HR" dirty="0"/>
              <a:t>Odrediti će se naknadno. Javiti se na </a:t>
            </a:r>
            <a:r>
              <a:rPr lang="hr-HR" sz="2800" b="1" dirty="0">
                <a:solidFill>
                  <a:srgbClr val="FF0000"/>
                </a:solidFill>
              </a:rPr>
              <a:t>visoka.skola@ivanic-grad.hr</a:t>
            </a:r>
          </a:p>
          <a:p>
            <a:pPr marL="0" indent="0">
              <a:buNone/>
            </a:pPr>
            <a:r>
              <a:rPr lang="hr-HR" dirty="0"/>
              <a:t>   </a:t>
            </a:r>
            <a:r>
              <a:rPr lang="hr-HR" b="1" dirty="0"/>
              <a:t>SLOBODNO PITAJTE – TU SMO ZA VAS!</a:t>
            </a: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sz="3000" b="1" dirty="0" err="1"/>
              <a:t>Akademski</a:t>
            </a:r>
            <a:r>
              <a:rPr lang="en-US" sz="3000" b="1" dirty="0"/>
              <a:t>/</a:t>
            </a:r>
            <a:r>
              <a:rPr lang="en-US" sz="3000" b="1" dirty="0" err="1"/>
              <a:t>stručni</a:t>
            </a:r>
            <a:r>
              <a:rPr lang="en-US" sz="3000" b="1" dirty="0"/>
              <a:t> </a:t>
            </a:r>
            <a:r>
              <a:rPr lang="en-US" sz="3000" b="1" dirty="0" err="1"/>
              <a:t>naziv</a:t>
            </a:r>
            <a:r>
              <a:rPr lang="en-US" sz="3000" b="1" dirty="0"/>
              <a:t> </a:t>
            </a:r>
            <a:r>
              <a:rPr lang="en-US" sz="3000" b="1" dirty="0" err="1"/>
              <a:t>koji</a:t>
            </a:r>
            <a:r>
              <a:rPr lang="en-US" sz="3000" b="1" dirty="0"/>
              <a:t> se </a:t>
            </a:r>
            <a:r>
              <a:rPr lang="en-US" sz="3000" b="1" dirty="0" err="1"/>
              <a:t>stječe</a:t>
            </a:r>
            <a:r>
              <a:rPr lang="en-US" sz="3000" b="1" dirty="0"/>
              <a:t> </a:t>
            </a:r>
            <a:r>
              <a:rPr lang="en-US" sz="3000" b="1" dirty="0" err="1"/>
              <a:t>završetkom</a:t>
            </a:r>
            <a:r>
              <a:rPr lang="en-US" sz="3000" b="1" dirty="0"/>
              <a:t> </a:t>
            </a:r>
            <a:r>
              <a:rPr lang="en-US" sz="3000" b="1" dirty="0" err="1"/>
              <a:t>studija</a:t>
            </a:r>
            <a:endParaRPr lang="en-US" sz="3200" b="1" dirty="0"/>
          </a:p>
          <a:p>
            <a:pPr marL="0" indent="0">
              <a:buNone/>
            </a:pPr>
            <a:r>
              <a:rPr lang="en-US" dirty="0" err="1"/>
              <a:t>Stručni</a:t>
            </a:r>
            <a:r>
              <a:rPr lang="en-US" dirty="0"/>
              <a:t>/a </a:t>
            </a:r>
            <a:r>
              <a:rPr lang="en-US" dirty="0" err="1"/>
              <a:t>prvostupnik</a:t>
            </a:r>
            <a:r>
              <a:rPr lang="en-US" dirty="0"/>
              <a:t>/ca (baccalaureus/a) </a:t>
            </a:r>
            <a:r>
              <a:rPr lang="en-US" dirty="0" err="1"/>
              <a:t>fizioterapije</a:t>
            </a:r>
            <a:r>
              <a:rPr lang="en-US" dirty="0"/>
              <a:t>, </a:t>
            </a:r>
            <a:r>
              <a:rPr lang="en-US" dirty="0" err="1"/>
              <a:t>bacc</a:t>
            </a:r>
            <a:r>
              <a:rPr lang="en-US" dirty="0"/>
              <a:t>. </a:t>
            </a:r>
            <a:r>
              <a:rPr lang="en-US" dirty="0" err="1"/>
              <a:t>physioth</a:t>
            </a:r>
            <a:r>
              <a:rPr lang="en-US" dirty="0"/>
              <a:t>.</a:t>
            </a:r>
            <a:endParaRPr lang="en-GB" dirty="0"/>
          </a:p>
          <a:p>
            <a:pPr marL="0" indent="0">
              <a:buNone/>
            </a:pPr>
            <a:r>
              <a:rPr lang="en-US" sz="3200" b="1" dirty="0"/>
              <a:t> </a:t>
            </a:r>
            <a:endParaRPr lang="en-GB" sz="3200" b="1" dirty="0"/>
          </a:p>
          <a:p>
            <a:pPr marL="0" indent="0">
              <a:buNone/>
            </a:pPr>
            <a:endParaRPr lang="hr-HR" dirty="0"/>
          </a:p>
          <a:p>
            <a:pPr>
              <a:buFontTx/>
              <a:buChar char="-"/>
            </a:pPr>
            <a:endParaRPr lang="hr-HR" dirty="0"/>
          </a:p>
          <a:p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7147560" y="6524879"/>
            <a:ext cx="5044440" cy="365125"/>
          </a:xfrm>
        </p:spPr>
        <p:txBody>
          <a:bodyPr/>
          <a:lstStyle/>
          <a:p>
            <a:r>
              <a:rPr lang="en-US" dirty="0" err="1"/>
              <a:t>Elaborat</a:t>
            </a:r>
            <a:r>
              <a:rPr lang="en-US" dirty="0"/>
              <a:t> </a:t>
            </a:r>
            <a:r>
              <a:rPr lang="en-US" dirty="0" err="1"/>
              <a:t>Visoke</a:t>
            </a:r>
            <a:r>
              <a:rPr lang="en-US" dirty="0"/>
              <a:t> </a:t>
            </a:r>
            <a:r>
              <a:rPr lang="en-US" dirty="0" err="1"/>
              <a:t>škole</a:t>
            </a:r>
            <a:r>
              <a:rPr lang="en-US" dirty="0"/>
              <a:t> </a:t>
            </a:r>
            <a:r>
              <a:rPr lang="en-US" dirty="0" err="1"/>
              <a:t>Ivanić</a:t>
            </a:r>
            <a:r>
              <a:rPr lang="en-US" dirty="0"/>
              <a:t>-Grad</a:t>
            </a:r>
          </a:p>
        </p:txBody>
      </p:sp>
      <p:pic>
        <p:nvPicPr>
          <p:cNvPr id="5" name="Picture 2" descr="Slikovni rezultat za ivanić grad GR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2348" y="284176"/>
            <a:ext cx="1176229" cy="152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likovni rezultat za studio di fisioterap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086" y="163392"/>
            <a:ext cx="1770743" cy="166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Slikovni rezultat za study program for physiothera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340" y="1942043"/>
            <a:ext cx="3004458" cy="204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likovni rezultat za punto interrogativo">
            <a:extLst>
              <a:ext uri="{FF2B5EF4-FFF2-40B4-BE49-F238E27FC236}">
                <a16:creationId xmlns:a16="http://schemas.microsoft.com/office/drawing/2014/main" id="{F2EF1E83-A178-46DE-89A2-C44B963495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5"/>
          <a:stretch/>
        </p:blipFill>
        <p:spPr bwMode="auto">
          <a:xfrm>
            <a:off x="9035221" y="4283779"/>
            <a:ext cx="2998577" cy="229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590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glašeno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TM03090430[[fn=Povezano]]</Template>
  <TotalTime>585</TotalTime>
  <Words>1300</Words>
  <Application>Microsoft Office PowerPoint</Application>
  <PresentationFormat>Široki zaslon</PresentationFormat>
  <Paragraphs>151</Paragraphs>
  <Slides>21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6" baseType="lpstr">
      <vt:lpstr>Arial</vt:lpstr>
      <vt:lpstr>Calibri</vt:lpstr>
      <vt:lpstr>Corbel</vt:lpstr>
      <vt:lpstr>Wingdings</vt:lpstr>
      <vt:lpstr>Naglašeno</vt:lpstr>
      <vt:lpstr>Visoka škola ivanić-grad</vt:lpstr>
      <vt:lpstr>UVOD</vt:lpstr>
      <vt:lpstr>vizija VISOKE ŠKOLE IVANIĆ GRAD</vt:lpstr>
      <vt:lpstr>misija VISOKE ŠKOLE IVANIĆ GRAD</vt:lpstr>
      <vt:lpstr>POSEBNOST  Visoke škole IVANIĆ-GRAD</vt:lpstr>
      <vt:lpstr>OPRAVDANOST I USKLAĐENOST S MREŽOM VISOKIH UČILIŠTA</vt:lpstr>
      <vt:lpstr>OPRAVDANOST I USKLAĐENOST S MREŽOM VISOKIH UČILIŠTA</vt:lpstr>
      <vt:lpstr>DEFINIRANJE STUDIJA</vt:lpstr>
      <vt:lpstr>UPIS STUDIJA FIZIOTERAPIJE</vt:lpstr>
      <vt:lpstr>USTROJSTVO VŠ IVANIĆ-GRAD</vt:lpstr>
      <vt:lpstr>Ustrojstvo vš ivanić-grad</vt:lpstr>
      <vt:lpstr>RAZINE VAŽNE ZA GRAD</vt:lpstr>
      <vt:lpstr>ODREDNICE STRATEGIJE RAZVOJA</vt:lpstr>
      <vt:lpstr>STUDIJSKI PROGRAM</vt:lpstr>
      <vt:lpstr>Usavršavanje zaposlenika</vt:lpstr>
      <vt:lpstr>KOMPETENCIJE STUDENATA</vt:lpstr>
      <vt:lpstr>Kompetencije studenata</vt:lpstr>
      <vt:lpstr>Kompetencije studenata</vt:lpstr>
      <vt:lpstr>POTPORE ZA OSNIVANJE  VŠ IVANIĆ – GRAD  </vt:lpstr>
      <vt:lpstr>Kako se upisati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Normativni okvir razvoja poduzetništva u RH, s posebnim osvrtom na lokalnu samoupravu</dc:title>
  <dc:creator>Mile Marincic</dc:creator>
  <cp:lastModifiedBy>Mile Marincic</cp:lastModifiedBy>
  <cp:revision>47</cp:revision>
  <dcterms:created xsi:type="dcterms:W3CDTF">2016-12-09T14:05:52Z</dcterms:created>
  <dcterms:modified xsi:type="dcterms:W3CDTF">2018-02-12T13:21:25Z</dcterms:modified>
</cp:coreProperties>
</file>