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8" r:id="rId5"/>
    <p:sldId id="276" r:id="rId6"/>
    <p:sldId id="259" r:id="rId7"/>
    <p:sldId id="269" r:id="rId8"/>
    <p:sldId id="260" r:id="rId9"/>
    <p:sldId id="277" r:id="rId10"/>
    <p:sldId id="270" r:id="rId11"/>
    <p:sldId id="261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1" r:id="rId20"/>
    <p:sldId id="27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167B-E6F6-4AAF-A00B-0E359F0A5293}" type="datetime1">
              <a:rPr lang="hr-HR" smtClean="0"/>
              <a:t>3.2.2018.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831D-7170-4BC5-B10A-7034622F6E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2151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9A66-BF26-4D3E-995B-8E12AE361C73}" type="datetime1">
              <a:rPr lang="hr-HR" smtClean="0"/>
              <a:t>3.2.2018.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C813-AAE7-4DA8-8580-0A58E8AE9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00794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715C-C577-49BC-A25F-6367EA1D737D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777A-BE0B-4DE8-A782-630F93DA8B80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86426C8-5FE1-4208-A67B-E492C8F08C42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020578" y="6406467"/>
            <a:ext cx="5044440" cy="365125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70B0AE-5DC3-45A2-9C17-FC6E460CD6B1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AA9-A55B-415B-9B94-FBD3EB712FA3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F5A-A532-44D4-A3D1-D98B6C79C829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561C-F38C-4105-B997-4E8612D11AEE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4B-08D6-45F2-8AC0-EB184777F94A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896-5118-4110-9F8B-DD3A3332CF44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EB3D-A26A-405E-A063-934EE74B73BF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7EA42BA-CE3C-4FDA-8E5F-0DE8D5510131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mailto:visoka.skola@ivanic-grad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Visoka škola </a:t>
            </a:r>
            <a:r>
              <a:rPr lang="hr-HR" sz="3600" dirty="0" err="1"/>
              <a:t>ivanić</a:t>
            </a:r>
            <a:r>
              <a:rPr lang="hr-HR" sz="3600" dirty="0"/>
              <a:t>-grad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(Grad Ivanić-Grad)</a:t>
            </a:r>
          </a:p>
          <a:p>
            <a:endParaRPr lang="hr-HR" sz="360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826769" y="6449451"/>
            <a:ext cx="5044440" cy="365125"/>
          </a:xfrm>
        </p:spPr>
        <p:txBody>
          <a:bodyPr/>
          <a:lstStyle/>
          <a:p>
            <a:r>
              <a:rPr lang="en-US" sz="1800" dirty="0" err="1"/>
              <a:t>Elaborat</a:t>
            </a:r>
            <a:r>
              <a:rPr lang="en-US" sz="1800" dirty="0"/>
              <a:t> </a:t>
            </a:r>
            <a:r>
              <a:rPr lang="en-US" sz="1800" dirty="0" err="1"/>
              <a:t>Visoke</a:t>
            </a:r>
            <a:r>
              <a:rPr lang="en-US" sz="1800" dirty="0"/>
              <a:t> </a:t>
            </a:r>
            <a:r>
              <a:rPr lang="en-US" sz="1800" dirty="0" err="1"/>
              <a:t>škole</a:t>
            </a:r>
            <a:r>
              <a:rPr lang="en-US" sz="1800" dirty="0"/>
              <a:t> </a:t>
            </a:r>
            <a:r>
              <a:rPr lang="en-US" sz="1800" dirty="0" err="1"/>
              <a:t>Ivanić</a:t>
            </a:r>
            <a:r>
              <a:rPr lang="en-US" sz="1800" dirty="0"/>
              <a:t>-Grad</a:t>
            </a: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1496911" y="5063000"/>
            <a:ext cx="9144000" cy="130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/>
              <a:t>- STUDIJ FIZIOTERAPIJE-</a:t>
            </a:r>
            <a:endParaRPr lang="hr-HR" b="1" dirty="0"/>
          </a:p>
        </p:txBody>
      </p:sp>
      <p:pic>
        <p:nvPicPr>
          <p:cNvPr id="1026" name="Picture 2" descr="Slikovni rezultat za NOVO PUČKO OTVORENO UČILIŠTE IVANIĆ G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4"/>
            <a:ext cx="3087757" cy="20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PHYSIOTHERAPY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36" y="4803241"/>
            <a:ext cx="3111363" cy="20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PHYSIOTHERAPY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90052"/>
            <a:ext cx="3459080" cy="19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ivanić g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0" y="1349"/>
            <a:ext cx="5950890" cy="20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USTROJSTVO VŠ IVANIĆ-GRAD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6831" y="2248223"/>
            <a:ext cx="6659479" cy="4206240"/>
          </a:xfrm>
        </p:spPr>
        <p:txBody>
          <a:bodyPr>
            <a:normAutofit/>
          </a:bodyPr>
          <a:lstStyle/>
          <a:p>
            <a:r>
              <a:rPr lang="hr-HR" sz="3200" dirty="0"/>
              <a:t>DEKAN</a:t>
            </a:r>
          </a:p>
          <a:p>
            <a:r>
              <a:rPr lang="hr-HR" sz="3200" dirty="0"/>
              <a:t>VODITELJ STUDIJSKOG PROGRAMA</a:t>
            </a:r>
          </a:p>
          <a:p>
            <a:r>
              <a:rPr lang="hr-HR" sz="3200" dirty="0"/>
              <a:t>TAJNIŠTVO</a:t>
            </a:r>
          </a:p>
          <a:p>
            <a:r>
              <a:rPr lang="hr-HR" sz="3200" dirty="0"/>
              <a:t>REFERADA</a:t>
            </a:r>
          </a:p>
          <a:p>
            <a:r>
              <a:rPr lang="hr-HR" sz="3200" dirty="0"/>
              <a:t>KNJIŽNICA?</a:t>
            </a:r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097099" y="6454463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likovni rezultat za study program for physiotherapy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986" y="2279832"/>
            <a:ext cx="2043184" cy="29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77" y="3563549"/>
            <a:ext cx="1894342" cy="25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Ustrojstvo </a:t>
            </a:r>
            <a:r>
              <a:rPr lang="hr-HR" dirty="0" err="1"/>
              <a:t>vš</a:t>
            </a:r>
            <a:r>
              <a:rPr lang="hr-HR" dirty="0"/>
              <a:t> </a:t>
            </a:r>
            <a:r>
              <a:rPr lang="hr-HR" dirty="0" err="1"/>
              <a:t>ivanić</a:t>
            </a:r>
            <a:r>
              <a:rPr lang="hr-HR" dirty="0"/>
              <a:t>-grad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2457" y="2011680"/>
            <a:ext cx="11045372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2800" b="1" dirty="0"/>
              <a:t>CILJEVI:</a:t>
            </a:r>
          </a:p>
          <a:p>
            <a:pPr>
              <a:buFontTx/>
              <a:buChar char="-"/>
            </a:pPr>
            <a:r>
              <a:rPr lang="pl-PL" dirty="0"/>
              <a:t>Razvoj stud. programa za stjecanje vrhunskih zananja i vještina</a:t>
            </a:r>
          </a:p>
          <a:p>
            <a:pPr>
              <a:buFontTx/>
              <a:buChar char="-"/>
            </a:pPr>
            <a:r>
              <a:rPr lang="hr-HR" dirty="0"/>
              <a:t>Stvaranje kadrova za </a:t>
            </a:r>
            <a:r>
              <a:rPr lang="hr-HR" sz="3600" b="1" dirty="0"/>
              <a:t>tržište rada</a:t>
            </a:r>
          </a:p>
          <a:p>
            <a:pPr>
              <a:buFontTx/>
              <a:buChar char="-"/>
            </a:pPr>
            <a:r>
              <a:rPr lang="hr-HR" dirty="0"/>
              <a:t>ustrojavanje programa cjeloživotnog obrazovanja</a:t>
            </a:r>
          </a:p>
          <a:p>
            <a:pPr>
              <a:buFontTx/>
              <a:buChar char="-"/>
            </a:pPr>
            <a:r>
              <a:rPr lang="hr-HR" dirty="0"/>
              <a:t>Razvoj novih, </a:t>
            </a:r>
            <a:r>
              <a:rPr lang="hr-HR" sz="3600" b="1" dirty="0"/>
              <a:t>inovativnih programa</a:t>
            </a:r>
          </a:p>
          <a:p>
            <a:pPr>
              <a:buFontTx/>
              <a:buChar char="-"/>
            </a:pPr>
            <a:r>
              <a:rPr lang="hr-HR" dirty="0"/>
              <a:t>Prerastanje u Veleučilište Ivanić-Grad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062" y="297986"/>
            <a:ext cx="9784080" cy="1508760"/>
          </a:xfrm>
        </p:spPr>
        <p:txBody>
          <a:bodyPr>
            <a:normAutofit/>
          </a:bodyPr>
          <a:lstStyle/>
          <a:p>
            <a:r>
              <a:rPr lang="hr-HR" sz="3100" dirty="0"/>
              <a:t>RAZINE VAŽNE ZA 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38635" y="2581739"/>
            <a:ext cx="9784080" cy="4206240"/>
          </a:xfrm>
        </p:spPr>
        <p:txBody>
          <a:bodyPr>
            <a:normAutofit/>
          </a:bodyPr>
          <a:lstStyle/>
          <a:p>
            <a:r>
              <a:rPr lang="hr-HR" sz="2800" dirty="0"/>
              <a:t>OBRAZOVNA RAZINA</a:t>
            </a:r>
          </a:p>
          <a:p>
            <a:r>
              <a:rPr lang="hr-HR" sz="2800" dirty="0"/>
              <a:t>INSTITUCIJSKA RAZINA</a:t>
            </a:r>
          </a:p>
          <a:p>
            <a:r>
              <a:rPr lang="hr-HR" sz="2800" dirty="0"/>
              <a:t>SOCIOLOŠKI KARAKTER</a:t>
            </a:r>
          </a:p>
          <a:p>
            <a:r>
              <a:rPr lang="hr-HR" sz="2800" dirty="0"/>
              <a:t>DEMOGRAFSKA SLIKA</a:t>
            </a:r>
          </a:p>
          <a:p>
            <a:r>
              <a:rPr lang="hr-HR" sz="2800" dirty="0"/>
              <a:t>EKONOMSKI ASPEKTI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83" y="2075543"/>
            <a:ext cx="2805055" cy="16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likovni rezultat za I GIOVANI CHE STUDIANO IN CAMP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79" y="3793954"/>
            <a:ext cx="45529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0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97" y="315785"/>
            <a:ext cx="9784080" cy="1508760"/>
          </a:xfrm>
        </p:spPr>
        <p:txBody>
          <a:bodyPr/>
          <a:lstStyle/>
          <a:p>
            <a:r>
              <a:rPr lang="hr-HR" dirty="0"/>
              <a:t>ODREDNICE STRATEGIJE RAZVOJA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8805" y="2020579"/>
            <a:ext cx="10553652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- Vodeći predavači</a:t>
            </a:r>
          </a:p>
          <a:p>
            <a:pPr>
              <a:buFontTx/>
              <a:buChar char="-"/>
            </a:pPr>
            <a:r>
              <a:rPr lang="hr-HR" dirty="0"/>
              <a:t>Regionalni pristup (Zg-Županija i okolne županije)</a:t>
            </a:r>
          </a:p>
          <a:p>
            <a:pPr>
              <a:buFontTx/>
              <a:buChar char="-"/>
            </a:pPr>
            <a:r>
              <a:rPr lang="hr-HR" dirty="0"/>
              <a:t>Međunarodna suradnja</a:t>
            </a:r>
          </a:p>
          <a:p>
            <a:pPr>
              <a:buFontTx/>
              <a:buChar char="-"/>
            </a:pPr>
            <a:r>
              <a:rPr lang="hr-HR" dirty="0"/>
              <a:t>Sklapanje ugovora o suradnji (Veleučilištem Lavoslav Ružička, Vukovar, Specijalna bolnica </a:t>
            </a:r>
            <a:r>
              <a:rPr lang="hr-HR" dirty="0" err="1"/>
              <a:t>Naftalan</a:t>
            </a:r>
            <a:r>
              <a:rPr lang="hr-HR" dirty="0"/>
              <a:t>, Ivanić-Grad, Đački dom Ivanić-Grad, Pučko otvoreno učilište Ivanić Grad, Turistička zajednica Grada Ivanić-Grada, Srednja Škola Ivan </a:t>
            </a:r>
            <a:r>
              <a:rPr lang="hr-HR" dirty="0" err="1"/>
              <a:t>Švear</a:t>
            </a:r>
            <a:r>
              <a:rPr lang="hr-HR" dirty="0"/>
              <a:t>, Ivanić-Grad, Turističko-hotelijerski objekti na području Ivanić-Grada, Bolnicama u bližoj i široj okolici Grada Ivanić-Grada, iz kojih se planira dolazak potencijalnih studenata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STUDIJSKI PROGRAM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8686" y="1945329"/>
            <a:ext cx="11829143" cy="45440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dirty="0"/>
              <a:t>Predloženim elaboratom, VŠ Ivanić-Grad prijavljuje izvođenje trogodišnjeg preddiplomskog stručnog studija fizioterapije. Razvoj novih mogućnosti za stjecanje specifičnih znanja na području fizioterapije jedna je od temeljnih odrednica strategije razvoja VŠ Ivanić-Grad. 	</a:t>
            </a:r>
          </a:p>
          <a:p>
            <a:pPr marL="0" indent="0" algn="just">
              <a:buNone/>
            </a:pPr>
            <a:r>
              <a:rPr lang="hr-HR" sz="2000" dirty="0"/>
              <a:t>Nakon uspješnog pokretanja inicijalnog studijskog programa; preddiplomskog stručnog studija fizioterapije, predviđeno je razvijanje i pokretanje novih studijskih programa u sklopu VŠ Ivanić-Grad. Predviđeni smjerovi razvoja idu u smjeru medicinskih znanosti, a točni projekti i studijski programi determinirat će se na temelju provedenih istraživanja potreba tržišta rada u RH. Razvoj novih studijskih programa predviđen je na sljedećim područjima:</a:t>
            </a:r>
          </a:p>
          <a:p>
            <a:pPr marL="0" indent="0" algn="just">
              <a:buNone/>
            </a:pPr>
            <a:r>
              <a:rPr lang="hr-HR" sz="2000" dirty="0"/>
              <a:t>-	Polje kliničke medicinske znanosti (fizioterapija, sestrinstvo, radna terapija...) </a:t>
            </a:r>
          </a:p>
          <a:p>
            <a:pPr marL="0" indent="0" algn="just">
              <a:buNone/>
            </a:pPr>
            <a:r>
              <a:rPr lang="hr-HR" sz="2000" dirty="0"/>
              <a:t>-	Polje ekonomije (poslovna informatika, menadžment u zdravstvu, zdravstveni      turizam...)</a:t>
            </a:r>
          </a:p>
          <a:p>
            <a:pPr marL="0" indent="0" algn="just">
              <a:buNone/>
            </a:pPr>
            <a:r>
              <a:rPr lang="hr-HR" sz="2000" dirty="0"/>
              <a:t>-	Polje prava (upravno pravo)</a:t>
            </a:r>
          </a:p>
          <a:p>
            <a:pPr marL="0" indent="0" algn="just">
              <a:buNone/>
            </a:pPr>
            <a:endParaRPr lang="hr-HR" sz="20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5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97" y="284176"/>
            <a:ext cx="9784080" cy="1508760"/>
          </a:xfrm>
        </p:spPr>
        <p:txBody>
          <a:bodyPr/>
          <a:lstStyle/>
          <a:p>
            <a:r>
              <a:rPr lang="hr-HR" dirty="0"/>
              <a:t>Usavršavanje zaposlenika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" y="2082886"/>
            <a:ext cx="11567885" cy="4782793"/>
          </a:xfrm>
        </p:spPr>
        <p:txBody>
          <a:bodyPr/>
          <a:lstStyle/>
          <a:p>
            <a:r>
              <a:rPr lang="hr-HR" dirty="0"/>
              <a:t>organizacijom vlastitog stručnog skupa na kojem su zaposlenici u nastavnom procesu dužni izlagati;</a:t>
            </a:r>
          </a:p>
          <a:p>
            <a:r>
              <a:rPr lang="hr-HR" dirty="0"/>
              <a:t>sudjelovanje zaposlenika na domaćim i međunarodnim stručnim i znanstvenim skupovima, seminarima i okruglim stolovima iz područja struke;</a:t>
            </a:r>
          </a:p>
          <a:p>
            <a:r>
              <a:rPr lang="hr-HR" dirty="0"/>
              <a:t>sudjelovanjem u okviru strukovnih udruga;</a:t>
            </a:r>
          </a:p>
          <a:p>
            <a:r>
              <a:rPr lang="hr-HR" dirty="0"/>
              <a:t>objavljivanjem radova u stručnim i znanstvenim publikacijama;</a:t>
            </a:r>
          </a:p>
          <a:p>
            <a:r>
              <a:rPr lang="hr-HR" dirty="0"/>
              <a:t> upućivanjem na radionice i seminare koje organiziraju Agencija za znanost i visoko obrazovanje, ali i druge domaće i međunarodne institucije, u okviru suvremenih spoznaja iz područja metodike podučavanja i ostalih stručnih saznanja, a za podizanje kvalitete visokog obrazovanja.</a:t>
            </a:r>
          </a:p>
          <a:p>
            <a:pPr algn="just"/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06" y="315785"/>
            <a:ext cx="9784080" cy="1508760"/>
          </a:xfrm>
        </p:spPr>
        <p:txBody>
          <a:bodyPr/>
          <a:lstStyle/>
          <a:p>
            <a:r>
              <a:rPr lang="hr-HR" dirty="0"/>
              <a:t>KOMPETENCIJE STUDENATA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2229" y="2020579"/>
            <a:ext cx="11684000" cy="4206240"/>
          </a:xfrm>
        </p:spPr>
        <p:txBody>
          <a:bodyPr/>
          <a:lstStyle/>
          <a:p>
            <a:pPr algn="just"/>
            <a:r>
              <a:rPr lang="hr-HR" dirty="0"/>
              <a:t>Student završetkom stručnog studija postaje </a:t>
            </a:r>
            <a:r>
              <a:rPr lang="hr-HR" sz="3600" b="1" dirty="0"/>
              <a:t>zdravstveni stručnjak (fizioterapeut) </a:t>
            </a:r>
            <a:r>
              <a:rPr lang="hr-HR" dirty="0"/>
              <a:t>koji planira i provodi terapijske i rehabilitacijske postupke, primjenjujući znanja i vještine iz područja fizioterapije, kliničke kineziologije, osnovnih biomedicinskih znanosti, kliničke medicine i ostalih srodnih područja. </a:t>
            </a:r>
          </a:p>
          <a:p>
            <a:endParaRPr lang="hr-HR" dirty="0"/>
          </a:p>
          <a:p>
            <a:pPr algn="just"/>
            <a:r>
              <a:rPr lang="hr-HR" dirty="0"/>
              <a:t>Fizioterapeut u okviru svoje djelatnosti provodi poslove kao što procjena stanja, postavljanje ciljeva te planiranje i primjena fizioterapije sukladno dobi, potrebama i disfunkcijama pojedine osobe Također provodi poslove provjere terapijskih učinaka.</a:t>
            </a:r>
          </a:p>
          <a:p>
            <a:pPr algn="just"/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0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Kompetencije studenata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771" y="1982036"/>
            <a:ext cx="12061371" cy="474038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 </a:t>
            </a:r>
            <a:r>
              <a:rPr lang="hr-HR" sz="2800" dirty="0"/>
              <a:t>Fizioterapeut se kroz svoje obrazovanje osposobljava za sudjelovanje u </a:t>
            </a:r>
            <a:r>
              <a:rPr lang="hr-HR" sz="4200" b="1" dirty="0"/>
              <a:t>rehabilitacijskom timskom radu </a:t>
            </a:r>
            <a:r>
              <a:rPr lang="hr-HR" sz="2800" dirty="0"/>
              <a:t>kroz:</a:t>
            </a:r>
          </a:p>
          <a:p>
            <a:r>
              <a:rPr lang="hr-HR" dirty="0"/>
              <a:t>procjenu statusa korisnika i potrebe za fizioterapeutskim tretmanom,</a:t>
            </a:r>
          </a:p>
          <a:p>
            <a:r>
              <a:rPr lang="hr-HR" dirty="0"/>
              <a:t>provođenje </a:t>
            </a:r>
            <a:r>
              <a:rPr lang="hr-HR" dirty="0" err="1"/>
              <a:t>kineziometrijskih</a:t>
            </a:r>
            <a:r>
              <a:rPr lang="hr-HR" dirty="0"/>
              <a:t> i drugih mjerenja u svrhu dijagnosticiranja funkcije </a:t>
            </a:r>
            <a:r>
              <a:rPr lang="hr-HR" dirty="0" err="1"/>
              <a:t>lokomotornog</a:t>
            </a:r>
            <a:r>
              <a:rPr lang="hr-HR" dirty="0"/>
              <a:t> sustava,</a:t>
            </a:r>
          </a:p>
          <a:p>
            <a:r>
              <a:rPr lang="hr-HR" dirty="0"/>
              <a:t>planiranje i programiranje fizioterapeutskih postupaka,</a:t>
            </a:r>
          </a:p>
          <a:p>
            <a:r>
              <a:rPr lang="hr-HR" dirty="0"/>
              <a:t>primjenu posebnih fizioterapeutskih postupaka sukladno potrebama korisnika,</a:t>
            </a:r>
          </a:p>
          <a:p>
            <a:r>
              <a:rPr lang="hr-HR" dirty="0"/>
              <a:t>evaluaciju učinaka tretmana,</a:t>
            </a:r>
          </a:p>
          <a:p>
            <a:r>
              <a:rPr lang="hr-HR" dirty="0"/>
              <a:t>sudjelovanje u obrazovanju fizioterapeuta i ostalih zdravstvenih djelatnika,</a:t>
            </a:r>
          </a:p>
          <a:p>
            <a:r>
              <a:rPr lang="hr-HR" dirty="0"/>
              <a:t>sudjelovanje u istraživanjima u području fizikalne terapije,</a:t>
            </a:r>
          </a:p>
          <a:p>
            <a:r>
              <a:rPr lang="hr-HR" dirty="0"/>
              <a:t>osposobljavanje za timski rad, osobito za </a:t>
            </a:r>
            <a:r>
              <a:rPr lang="hr-HR" dirty="0" err="1"/>
              <a:t>transdisciplinarni</a:t>
            </a:r>
            <a:r>
              <a:rPr lang="hr-HR" dirty="0"/>
              <a:t> model u rješavanju problema korisnika,</a:t>
            </a:r>
          </a:p>
          <a:p>
            <a:r>
              <a:rPr lang="hr-HR" dirty="0"/>
              <a:t>kontinuiranu vlastitu edukaciju,</a:t>
            </a:r>
          </a:p>
          <a:p>
            <a:r>
              <a:rPr lang="hr-HR" dirty="0"/>
              <a:t>rad na unapređenju struke.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Kompetencije studenata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006" y="2158807"/>
            <a:ext cx="11728994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/>
              <a:t>Nastavni program treba pomoći budućim fizioterapeutima:</a:t>
            </a:r>
          </a:p>
          <a:p>
            <a:r>
              <a:rPr lang="hr-HR" dirty="0"/>
              <a:t>u stjecanju humanističkog i cjelovitog pristupa osobi koja je u tretmanu fizikalne terapije,</a:t>
            </a:r>
          </a:p>
          <a:p>
            <a:r>
              <a:rPr lang="hr-HR" dirty="0"/>
              <a:t>u postizanju osjetljivosti na individualne potrebe i želje korisnika,</a:t>
            </a:r>
          </a:p>
          <a:p>
            <a:r>
              <a:rPr lang="hr-HR" dirty="0"/>
              <a:t>u djelovanju prema utvrđenim ili uočenim potrebama,</a:t>
            </a:r>
          </a:p>
          <a:p>
            <a:r>
              <a:rPr lang="hr-HR" dirty="0"/>
              <a:t>u stjecanju vještina,</a:t>
            </a:r>
          </a:p>
          <a:p>
            <a:r>
              <a:rPr lang="hr-HR" dirty="0"/>
              <a:t>u temeljenju prakse na znanju,</a:t>
            </a:r>
          </a:p>
          <a:p>
            <a:r>
              <a:rPr lang="hr-HR" dirty="0"/>
              <a:t>u razvijanju kritičkog mišljenja,</a:t>
            </a:r>
          </a:p>
          <a:p>
            <a:r>
              <a:rPr lang="hr-HR" dirty="0"/>
              <a:t>u poticanju zanimanja za trajnim profesionalnim usavršavanjem.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0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06" y="296766"/>
            <a:ext cx="9784080" cy="1508760"/>
          </a:xfrm>
        </p:spPr>
        <p:txBody>
          <a:bodyPr/>
          <a:lstStyle/>
          <a:p>
            <a:r>
              <a:rPr lang="hr-HR" dirty="0"/>
              <a:t>POTPORE ZA OSNIVANJE </a:t>
            </a:r>
            <a:br>
              <a:rPr lang="hr-HR" dirty="0"/>
            </a:br>
            <a:r>
              <a:rPr lang="hr-HR" dirty="0"/>
              <a:t>VŠ IVANIĆ – GRAD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6259" y="1938900"/>
            <a:ext cx="5819740" cy="4206240"/>
          </a:xfrm>
        </p:spPr>
        <p:txBody>
          <a:bodyPr>
            <a:normAutofit/>
          </a:bodyPr>
          <a:lstStyle/>
          <a:p>
            <a:r>
              <a:rPr lang="hr-HR" b="1" dirty="0"/>
              <a:t>DOM ZDRAVLJA ZAGREBAČKE ŽUPANIJE</a:t>
            </a:r>
          </a:p>
          <a:p>
            <a:r>
              <a:rPr lang="hr-HR" b="1" dirty="0"/>
              <a:t>SPECIJALNA BOLNICA NAFTALAN</a:t>
            </a:r>
          </a:p>
          <a:p>
            <a:r>
              <a:rPr lang="hr-HR" b="1" dirty="0"/>
              <a:t>DOM ZA STARIJE I TEŠKO BOLESNE OSOBE SENIOR CARE DOM „SV. MARKO KRIŽEVČANIN”</a:t>
            </a:r>
          </a:p>
          <a:p>
            <a:r>
              <a:rPr lang="hr-HR" b="1" dirty="0"/>
              <a:t>NEUROPSIHIJATRIJSKA BOLNICA DR. IVAN BARBOT POPOVAČA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6888242" y="6346419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ivanić grad nafta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" y="5254171"/>
            <a:ext cx="2014516" cy="15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likovni rezultat za dom senior 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91" y="1938900"/>
            <a:ext cx="5071529" cy="28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likovni rezultat za bolnica barbot popovač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01" y="4950238"/>
            <a:ext cx="3097906" cy="18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0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0817" y="2011680"/>
            <a:ext cx="11582400" cy="4206240"/>
          </a:xfrm>
        </p:spPr>
        <p:txBody>
          <a:bodyPr/>
          <a:lstStyle/>
          <a:p>
            <a:r>
              <a:rPr lang="hr-HR" dirty="0"/>
              <a:t>Odluka o osnivanju</a:t>
            </a:r>
          </a:p>
          <a:p>
            <a:r>
              <a:rPr lang="hr-HR" dirty="0"/>
              <a:t>Odluka o imenovanju privremenog dekana</a:t>
            </a:r>
          </a:p>
          <a:p>
            <a:r>
              <a:rPr lang="hr-HR" dirty="0"/>
              <a:t>Odluka o mentorstvu Veleučilište Lavoslav Ružička iz Vukovara</a:t>
            </a:r>
          </a:p>
          <a:p>
            <a:r>
              <a:rPr lang="hr-HR" sz="3600" b="1" dirty="0"/>
              <a:t>Broj u Hrvatskoj: 1:3000 (Austrija, 1:350, Švicarska, 1:720, Slovenija, 1:1400)</a:t>
            </a:r>
          </a:p>
          <a:p>
            <a:r>
              <a:rPr lang="hr-HR" dirty="0"/>
              <a:t>Želimo prepoznatljivu ustanovu (struka i odgovornost)</a:t>
            </a:r>
          </a:p>
          <a:p>
            <a:r>
              <a:rPr lang="hr-HR" dirty="0"/>
              <a:t>Zdravstveni turizam (</a:t>
            </a:r>
            <a:r>
              <a:rPr lang="hr-HR" dirty="0" err="1"/>
              <a:t>Naftalan</a:t>
            </a:r>
            <a:r>
              <a:rPr lang="hr-HR" dirty="0"/>
              <a:t> i drugi subjekti)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68" y="257672"/>
            <a:ext cx="3057525" cy="1495425"/>
          </a:xfrm>
          <a:prstGeom prst="rect">
            <a:avLst/>
          </a:prstGeom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3074" name="Picture 2" descr="Slikovni rezultat za ivanić grad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76" y="257672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upisati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4431" y="2399176"/>
            <a:ext cx="9784080" cy="4206240"/>
          </a:xfrm>
        </p:spPr>
        <p:txBody>
          <a:bodyPr>
            <a:normAutofit/>
          </a:bodyPr>
          <a:lstStyle/>
          <a:p>
            <a:r>
              <a:rPr lang="hr-HR" sz="3600"/>
              <a:t>Za </a:t>
            </a:r>
            <a:r>
              <a:rPr lang="hr-HR" sz="3600" dirty="0"/>
              <a:t>sve ostalo upit na mail: </a:t>
            </a:r>
          </a:p>
          <a:p>
            <a:pPr marL="0" indent="0">
              <a:buNone/>
            </a:pPr>
            <a:r>
              <a:rPr lang="hr-HR" sz="3600" dirty="0">
                <a:hlinkClick r:id="rId2"/>
              </a:rPr>
              <a:t>visoka.skola@ivanic-grad.hr</a:t>
            </a:r>
            <a:endParaRPr lang="hr-HR" sz="3600" dirty="0"/>
          </a:p>
          <a:p>
            <a:pPr marL="0" indent="0">
              <a:buNone/>
            </a:pPr>
            <a:r>
              <a:rPr lang="hr-HR" sz="3600" dirty="0"/>
              <a:t>                                                         </a:t>
            </a:r>
          </a:p>
          <a:p>
            <a:pPr marL="0" indent="0">
              <a:buNone/>
            </a:pPr>
            <a:r>
              <a:rPr lang="hr-HR" sz="3600" dirty="0"/>
              <a:t>RADUJEMO SE VAŠEM ODABIRU!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6973389" y="6422853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5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23" y="4265374"/>
            <a:ext cx="3270388" cy="2157480"/>
          </a:xfrm>
          <a:prstGeom prst="rect">
            <a:avLst/>
          </a:prstGeom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6772128" y="6422854"/>
            <a:ext cx="5044440" cy="365125"/>
          </a:xfrm>
        </p:spPr>
        <p:txBody>
          <a:bodyPr/>
          <a:lstStyle/>
          <a:p>
            <a:r>
              <a:rPr lang="en-US" sz="1500"/>
              <a:t>Elaborat Visoke škole Ivanić-Grad</a:t>
            </a:r>
            <a:endParaRPr lang="en-US" sz="1500" dirty="0"/>
          </a:p>
        </p:txBody>
      </p:sp>
      <p:pic>
        <p:nvPicPr>
          <p:cNvPr id="6" name="Picture 2" descr="Slikovni rezultat za ivanić grad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1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06" y="239588"/>
            <a:ext cx="9784080" cy="1508760"/>
          </a:xfrm>
        </p:spPr>
        <p:txBody>
          <a:bodyPr/>
          <a:lstStyle/>
          <a:p>
            <a:r>
              <a:rPr lang="hr-HR" dirty="0"/>
              <a:t>vizija VISOKE ŠKOLE IVANIĆ 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6557" y="2004775"/>
            <a:ext cx="10816803" cy="4206240"/>
          </a:xfrm>
        </p:spPr>
        <p:txBody>
          <a:bodyPr/>
          <a:lstStyle/>
          <a:p>
            <a:pPr algn="just"/>
            <a:r>
              <a:rPr lang="hr-HR" dirty="0"/>
              <a:t>Vizija VŠ IVANIĆ-GRAD jest postati elitna visokoškolska ustanova prepoznatljivog imidža tržišno orijentirane organizacije koja pruža usluge vrhunske kvalitete.</a:t>
            </a:r>
          </a:p>
          <a:p>
            <a:pPr algn="just"/>
            <a:r>
              <a:rPr lang="hr-HR" dirty="0"/>
              <a:t>Kvalitetnim prijenosom kompetencija stvarati stručnjake sposobne za uspješno rješavanje poslovnih izazova budućnosti, posebice u domeni </a:t>
            </a:r>
            <a:r>
              <a:rPr lang="hr-HR" sz="3600" b="1" dirty="0"/>
              <a:t>fizioterapije</a:t>
            </a:r>
            <a:r>
              <a:rPr lang="hr-HR" dirty="0"/>
              <a:t>, sestrinstva, rehabilitacije, kineziterapije, ali i informatičkih tehnologija. </a:t>
            </a:r>
          </a:p>
          <a:p>
            <a:pPr algn="just"/>
            <a:r>
              <a:rPr lang="hr-HR" dirty="0"/>
              <a:t>Namjera je da Visoka škola osposobi lidere koji će voditi napredak gospodarstva u Ivanić-Gradu, županiji i Republici Hrvatskoj, </a:t>
            </a:r>
            <a:r>
              <a:rPr lang="hr-HR" sz="3600" b="1" dirty="0"/>
              <a:t>mlade stručnjake sposobne da se uključe u hrvatsko i europsko tržište rada.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377724" y="6422854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9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9434" y="1989386"/>
            <a:ext cx="10858452" cy="4206240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Misija VŠ IVANIĆ-GRAD jest produciranje visokoobrazovanih stručnjaka koji će uspješno odgovarati suvremenim poslovnim izazovima te, posljedično, podizanje razine kvalitete visokoškolske poduzetničke edukacije u Hrvatskoj. </a:t>
            </a:r>
          </a:p>
          <a:p>
            <a:pPr algn="just"/>
            <a:r>
              <a:rPr lang="hr-HR" dirty="0"/>
              <a:t>Kroz studijske programe promovirati </a:t>
            </a:r>
            <a:r>
              <a:rPr lang="hr-HR" sz="3600" b="1" dirty="0"/>
              <a:t>znanja relevantna za društvo i struku</a:t>
            </a:r>
            <a:r>
              <a:rPr lang="hr-HR" dirty="0"/>
              <a:t>, uz uvažavanje poslovne, radne, stručne i znanstvene etike i uz provođenje visokih vrijednosnih kriterija. </a:t>
            </a:r>
          </a:p>
          <a:p>
            <a:pPr algn="just"/>
            <a:r>
              <a:rPr lang="hr-HR" dirty="0"/>
              <a:t>Uloga je Visoke škole Ivanić-Grad i da osmisli, ispituje i razvija inovacije u oblasti rehabilitacije, terapije, sestrinstva…, ali i tehničkih znanosti i ekonomije te da kroz znanstvenu i tehničku podršku pomaže razvoju Grada, županije i šire.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150906" y="6436664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63006" y="239588"/>
            <a:ext cx="9784080" cy="1508760"/>
          </a:xfrm>
        </p:spPr>
        <p:txBody>
          <a:bodyPr/>
          <a:lstStyle/>
          <a:p>
            <a:r>
              <a:rPr lang="hr-HR" dirty="0"/>
              <a:t>misija VISOKE ŠKOLE IVANIĆ GRAD</a:t>
            </a:r>
          </a:p>
        </p:txBody>
      </p:sp>
      <p:pic>
        <p:nvPicPr>
          <p:cNvPr id="9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8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1248"/>
            <a:ext cx="9784080" cy="1508760"/>
          </a:xfrm>
        </p:spPr>
        <p:txBody>
          <a:bodyPr/>
          <a:lstStyle/>
          <a:p>
            <a:r>
              <a:rPr lang="hr-HR" dirty="0"/>
              <a:t>POSEBNOST </a:t>
            </a:r>
            <a:br>
              <a:rPr lang="hr-HR" dirty="0"/>
            </a:br>
            <a:r>
              <a:rPr lang="hr-HR" dirty="0"/>
              <a:t>Visoke škole IVANIĆ-GRAD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812" y="1860593"/>
            <a:ext cx="12056188" cy="2337726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/>
              <a:t>Vezanost VŠ Ivanić-Grad uz </a:t>
            </a:r>
            <a:r>
              <a:rPr lang="hr-HR" sz="3900" b="1" dirty="0"/>
              <a:t>županijsku Specijalnu bolnicu </a:t>
            </a:r>
            <a:r>
              <a:rPr lang="hr-HR" sz="3900" b="1" dirty="0" err="1"/>
              <a:t>Naftalan</a:t>
            </a:r>
            <a:r>
              <a:rPr lang="hr-HR" sz="3900" b="1" dirty="0"/>
              <a:t> u Ivanić-Gradu </a:t>
            </a:r>
            <a:r>
              <a:rPr lang="hr-HR" sz="2600" dirty="0"/>
              <a:t>daje objema institucijama notu više, a </a:t>
            </a:r>
            <a:r>
              <a:rPr lang="hr-HR" sz="3900" b="1" dirty="0"/>
              <a:t>studentima jedinstvenu priliku da u okviru gotovo integriranog studentskog kampa dobiju teorijsko i praktično znanje</a:t>
            </a:r>
            <a:r>
              <a:rPr lang="hr-HR" dirty="0"/>
              <a:t>. (Potvrda: Ugovor između VŠ i SB </a:t>
            </a:r>
            <a:r>
              <a:rPr lang="hr-HR" dirty="0" err="1"/>
              <a:t>Naftalan</a:t>
            </a:r>
            <a:r>
              <a:rPr lang="hr-HR" dirty="0"/>
              <a:t>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960747" y="6445966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2050" name="Picture 2" descr="Slikovni rezultat za ivanić grad naft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59" y="4021650"/>
            <a:ext cx="4102292" cy="27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ivanić grad nafta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" y="4027655"/>
            <a:ext cx="3649870" cy="27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ivanić grad nafta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1" y="4027655"/>
            <a:ext cx="3625219" cy="24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kovni rezultat za ivanić grad G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97" y="334199"/>
            <a:ext cx="9784080" cy="1508760"/>
          </a:xfrm>
        </p:spPr>
        <p:txBody>
          <a:bodyPr/>
          <a:lstStyle/>
          <a:p>
            <a:r>
              <a:rPr lang="hr-HR" dirty="0"/>
              <a:t>OPRAVDANOST I USKLAĐENOST S MREŽOM VISOKIH UČILIŠTA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857" y="2330993"/>
            <a:ext cx="10624142" cy="4206240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Visoka škola Ivanić-Grad zamišljena je kao vodeća privatna visoko obrazovna institucija u Republici Hrvatskoj na području zdravstvenih studija. </a:t>
            </a:r>
          </a:p>
          <a:p>
            <a:pPr algn="just"/>
            <a:r>
              <a:rPr lang="hr-HR" dirty="0"/>
              <a:t>Unatoč postojanju nekoliko privatnih visoko obrazovnih institucija iz područja fizioterapije, niti jedna od njih nije se dovoljno etablirala da bi se mogla nazvati vodećom u ovom segmentu.</a:t>
            </a:r>
          </a:p>
          <a:p>
            <a:pPr algn="just"/>
            <a:r>
              <a:rPr lang="hr-HR" dirty="0"/>
              <a:t>Prema dokumentu </a:t>
            </a:r>
            <a:r>
              <a:rPr lang="hr-HR" i="1" dirty="0"/>
              <a:t>Mreža visokih učilišta i studijskih programa u Republici </a:t>
            </a:r>
            <a:r>
              <a:rPr lang="hr-HR" dirty="0"/>
              <a:t>Hrvatskoj, i dalje postoji potreba za otvaranjem studija </a:t>
            </a:r>
            <a:r>
              <a:rPr lang="hr-HR" sz="3600" b="1" dirty="0"/>
              <a:t>iz područja Rehabilitacije, a pogotovo za studij Fizioterapije.</a:t>
            </a:r>
          </a:p>
          <a:p>
            <a:pPr algn="just"/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1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39588"/>
            <a:ext cx="9784080" cy="1508760"/>
          </a:xfrm>
        </p:spPr>
        <p:txBody>
          <a:bodyPr/>
          <a:lstStyle/>
          <a:p>
            <a:r>
              <a:rPr lang="hr-HR" dirty="0"/>
              <a:t>OPRAVDANOST I USKLAĐENOST S MREŽOM VISOKIH UČILIŠTA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114" y="1869133"/>
            <a:ext cx="11901715" cy="4664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3000" b="1" dirty="0"/>
              <a:t>Strategiju razvoja Visoke škole Ivanić-Grad podupiru slijedeći dokumenti:</a:t>
            </a:r>
            <a:r>
              <a:rPr lang="hr-HR" dirty="0"/>
              <a:t> </a:t>
            </a:r>
          </a:p>
          <a:p>
            <a:r>
              <a:rPr lang="hr-HR" dirty="0"/>
              <a:t>Strategija razvoja Grada Ivanić-Grada za razdoblje 2014.-2020. (odluka Gradskog vijeća u prilogu) </a:t>
            </a:r>
          </a:p>
          <a:p>
            <a:r>
              <a:rPr lang="hr-HR" dirty="0"/>
              <a:t>Strategija razvoja ljudskih potencijala Zagrebačke županije za razdoblje 2014.-2020. (opisano u Studij opravdanosti – dodatak Elaboratu)</a:t>
            </a:r>
          </a:p>
          <a:p>
            <a:r>
              <a:rPr lang="hr-HR" dirty="0"/>
              <a:t>Zaključak Županijske skupštine Zagrebačke županije od 10. studenog 2016. godine, kojim je prihvaćena odluka Upravnog vijeća </a:t>
            </a:r>
            <a:r>
              <a:rPr lang="hr-HR" dirty="0" err="1"/>
              <a:t>Naftalana</a:t>
            </a:r>
            <a:r>
              <a:rPr lang="hr-HR" dirty="0"/>
              <a:t> i dana suglasnost za investicijsko ulaganje u razvojni projekt </a:t>
            </a:r>
            <a:r>
              <a:rPr lang="hr-HR" dirty="0" err="1"/>
              <a:t>Naftalana</a:t>
            </a:r>
            <a:r>
              <a:rPr lang="hr-HR" dirty="0"/>
              <a:t> pod nazivom “NAFTALAN 2 s UNUTARNJIM I VANJSKIM BAZENIMA”, a koji je potpisan od strane Župana (odluka Župana u prilogu)</a:t>
            </a:r>
          </a:p>
          <a:p>
            <a:r>
              <a:rPr lang="hr-HR" dirty="0"/>
              <a:t>Strategija Europske unije 2014.-2020.</a:t>
            </a:r>
          </a:p>
          <a:p>
            <a:r>
              <a:rPr lang="hr-HR" dirty="0"/>
              <a:t>Mreža visokih učilišta i studijskih programa u Republici Hrvatskoj.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147560" y="6472246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8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DEFINIRANJE STUDIJA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006" y="2065348"/>
            <a:ext cx="9784080" cy="420624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3200" b="1" dirty="0"/>
              <a:t>Naziv studijskog programa</a:t>
            </a:r>
          </a:p>
          <a:p>
            <a:pPr marL="0" indent="0">
              <a:buNone/>
            </a:pPr>
            <a:r>
              <a:rPr lang="hr-HR" dirty="0"/>
              <a:t>Stručni studij Fizioterapije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sz="3200" b="1" dirty="0"/>
              <a:t>Vrsta studijskog programa</a:t>
            </a:r>
          </a:p>
          <a:p>
            <a:pPr marL="0" indent="0">
              <a:buNone/>
            </a:pPr>
            <a:r>
              <a:rPr lang="hr-HR" dirty="0"/>
              <a:t>Preddiplomski stručni studij Fizioterapije</a:t>
            </a:r>
            <a:endParaRPr lang="en-GB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en-GB" sz="3200" b="1" dirty="0" err="1"/>
              <a:t>Trajanje</a:t>
            </a:r>
            <a:r>
              <a:rPr lang="en-GB" sz="3200" b="1" dirty="0"/>
              <a:t> </a:t>
            </a:r>
            <a:r>
              <a:rPr lang="hr-HR" sz="3200" b="1" dirty="0"/>
              <a:t>studijskog programa</a:t>
            </a:r>
          </a:p>
          <a:p>
            <a:pPr marL="0" indent="0">
              <a:buNone/>
            </a:pPr>
            <a:r>
              <a:rPr lang="en-US" dirty="0"/>
              <a:t>6 </a:t>
            </a:r>
            <a:r>
              <a:rPr lang="en-US" dirty="0" err="1"/>
              <a:t>semestara</a:t>
            </a:r>
            <a:r>
              <a:rPr lang="en-US" dirty="0"/>
              <a:t> (3 </a:t>
            </a:r>
            <a:r>
              <a:rPr lang="en-US" dirty="0" err="1"/>
              <a:t>akademske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) - 180 ECTS </a:t>
            </a:r>
            <a:r>
              <a:rPr lang="en-US" dirty="0" err="1"/>
              <a:t>bodova</a:t>
            </a:r>
            <a:r>
              <a:rPr lang="en-US" dirty="0"/>
              <a:t>.</a:t>
            </a:r>
            <a:endParaRPr lang="en-GB" dirty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880814" y="6401365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likovni rezultat za study program for physio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68" y="4435200"/>
            <a:ext cx="3739461" cy="22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study program for physiothera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28" y="1945329"/>
            <a:ext cx="2138639" cy="23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9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UPIS </a:t>
            </a:r>
            <a:r>
              <a:rPr lang="hr-HR" dirty="0"/>
              <a:t>STUDIJA</a:t>
            </a:r>
            <a:r>
              <a:rPr lang="en-GB" dirty="0"/>
              <a:t> FIZIOTERAPIJE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8" y="1959416"/>
            <a:ext cx="9784080" cy="53430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b="1" dirty="0" err="1"/>
              <a:t>Uvjeti</a:t>
            </a:r>
            <a:r>
              <a:rPr lang="en-GB" sz="3200" b="1" dirty="0"/>
              <a:t> </a:t>
            </a:r>
            <a:r>
              <a:rPr lang="en-GB" sz="3200" b="1" dirty="0" err="1"/>
              <a:t>za</a:t>
            </a:r>
            <a:r>
              <a:rPr lang="en-GB" sz="3200" b="1" dirty="0"/>
              <a:t> </a:t>
            </a:r>
            <a:r>
              <a:rPr lang="en-GB" sz="3200" b="1" dirty="0" err="1"/>
              <a:t>upis</a:t>
            </a:r>
            <a:endParaRPr lang="hr-HR" sz="3200" b="1" dirty="0"/>
          </a:p>
          <a:p>
            <a:r>
              <a:rPr lang="en-US" dirty="0" err="1"/>
              <a:t>Završena</a:t>
            </a:r>
            <a:r>
              <a:rPr lang="en-US" dirty="0"/>
              <a:t> </a:t>
            </a:r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(4 </a:t>
            </a:r>
            <a:r>
              <a:rPr lang="en-US" dirty="0" err="1"/>
              <a:t>godine</a:t>
            </a:r>
            <a:r>
              <a:rPr lang="en-US" dirty="0"/>
              <a:t>) </a:t>
            </a:r>
          </a:p>
          <a:p>
            <a:r>
              <a:rPr lang="en-US" dirty="0" err="1"/>
              <a:t>Položena</a:t>
            </a:r>
            <a:r>
              <a:rPr lang="en-US" dirty="0"/>
              <a:t> </a:t>
            </a:r>
            <a:r>
              <a:rPr lang="en-US" dirty="0" err="1"/>
              <a:t>Državna</a:t>
            </a:r>
            <a:r>
              <a:rPr lang="en-US" dirty="0"/>
              <a:t> </a:t>
            </a:r>
            <a:r>
              <a:rPr lang="en-US" dirty="0" err="1"/>
              <a:t>matura</a:t>
            </a:r>
            <a:r>
              <a:rPr lang="en-US" dirty="0"/>
              <a:t> </a:t>
            </a:r>
          </a:p>
          <a:p>
            <a:r>
              <a:rPr lang="en-US" dirty="0" err="1"/>
              <a:t>Uvjeti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Natječaj</a:t>
            </a:r>
            <a:r>
              <a:rPr lang="en-US" dirty="0"/>
              <a:t> (</a:t>
            </a:r>
            <a:r>
              <a:rPr lang="hr-HR" dirty="0"/>
              <a:t>iz</a:t>
            </a:r>
            <a:r>
              <a:rPr lang="en-US" dirty="0" err="1"/>
              <a:t>vanredni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3000" b="1" dirty="0" err="1"/>
              <a:t>Akademski</a:t>
            </a:r>
            <a:r>
              <a:rPr lang="en-US" sz="3000" b="1" dirty="0"/>
              <a:t>/</a:t>
            </a:r>
            <a:r>
              <a:rPr lang="en-US" sz="3000" b="1" dirty="0" err="1"/>
              <a:t>stručni</a:t>
            </a:r>
            <a:r>
              <a:rPr lang="en-US" sz="3000" b="1" dirty="0"/>
              <a:t> </a:t>
            </a:r>
            <a:r>
              <a:rPr lang="en-US" sz="3000" b="1" dirty="0" err="1"/>
              <a:t>naziv</a:t>
            </a:r>
            <a:r>
              <a:rPr lang="en-US" sz="3000" b="1" dirty="0"/>
              <a:t> </a:t>
            </a:r>
            <a:r>
              <a:rPr lang="en-US" sz="3000" b="1" dirty="0" err="1"/>
              <a:t>koji</a:t>
            </a:r>
            <a:r>
              <a:rPr lang="en-US" sz="3000" b="1" dirty="0"/>
              <a:t> se </a:t>
            </a:r>
            <a:r>
              <a:rPr lang="en-US" sz="3000" b="1" dirty="0" err="1"/>
              <a:t>stječe</a:t>
            </a:r>
            <a:r>
              <a:rPr lang="en-US" sz="3000" b="1" dirty="0"/>
              <a:t> </a:t>
            </a:r>
            <a:r>
              <a:rPr lang="en-US" sz="3000" b="1" dirty="0" err="1"/>
              <a:t>završetkom</a:t>
            </a:r>
            <a:r>
              <a:rPr lang="en-US" sz="3000" b="1" dirty="0"/>
              <a:t> </a:t>
            </a:r>
            <a:r>
              <a:rPr lang="en-US" sz="3000" b="1" dirty="0" err="1"/>
              <a:t>studija</a:t>
            </a:r>
            <a:endParaRPr lang="en-US" sz="3200" b="1" dirty="0"/>
          </a:p>
          <a:p>
            <a:pPr marL="0" indent="0">
              <a:buNone/>
            </a:pPr>
            <a:r>
              <a:rPr lang="en-US" dirty="0" err="1"/>
              <a:t>Stručni</a:t>
            </a:r>
            <a:r>
              <a:rPr lang="en-US" dirty="0"/>
              <a:t>/a </a:t>
            </a:r>
            <a:r>
              <a:rPr lang="en-US" dirty="0" err="1"/>
              <a:t>prvostupnik</a:t>
            </a:r>
            <a:r>
              <a:rPr lang="en-US" dirty="0"/>
              <a:t>/ca (baccalaureus/a) </a:t>
            </a:r>
            <a:r>
              <a:rPr lang="en-US" dirty="0" err="1"/>
              <a:t>fizioterapije</a:t>
            </a:r>
            <a:r>
              <a:rPr lang="en-US" dirty="0"/>
              <a:t>, </a:t>
            </a:r>
            <a:r>
              <a:rPr lang="en-US" dirty="0" err="1"/>
              <a:t>bacc</a:t>
            </a:r>
            <a:r>
              <a:rPr lang="en-US" dirty="0"/>
              <a:t>. </a:t>
            </a:r>
            <a:r>
              <a:rPr lang="en-US" dirty="0" err="1"/>
              <a:t>physioth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US" sz="3200" b="1" dirty="0"/>
              <a:t> </a:t>
            </a:r>
            <a:endParaRPr lang="en-GB" sz="3200" b="1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147560" y="6524879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likovni rezultat za study program for physio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83" y="4484918"/>
            <a:ext cx="3004458" cy="20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study program for physiothera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2" y="2017899"/>
            <a:ext cx="2138639" cy="23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9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TM03090430[[fn=Povezano]]</Template>
  <TotalTime>578</TotalTime>
  <Words>1229</Words>
  <Application>Microsoft Office PowerPoint</Application>
  <PresentationFormat>Široki zaslon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Calibri</vt:lpstr>
      <vt:lpstr>Corbel</vt:lpstr>
      <vt:lpstr>Wingdings</vt:lpstr>
      <vt:lpstr>Naglašeno</vt:lpstr>
      <vt:lpstr>Visoka škola ivanić-grad</vt:lpstr>
      <vt:lpstr>UVOD</vt:lpstr>
      <vt:lpstr>vizija VISOKE ŠKOLE IVANIĆ GRAD</vt:lpstr>
      <vt:lpstr>misija VISOKE ŠKOLE IVANIĆ GRAD</vt:lpstr>
      <vt:lpstr>POSEBNOST  Visoke škole IVANIĆ-GRAD</vt:lpstr>
      <vt:lpstr>OPRAVDANOST I USKLAĐENOST S MREŽOM VISOKIH UČILIŠTA</vt:lpstr>
      <vt:lpstr>OPRAVDANOST I USKLAĐENOST S MREŽOM VISOKIH UČILIŠTA</vt:lpstr>
      <vt:lpstr>DEFINIRANJE STUDIJA</vt:lpstr>
      <vt:lpstr>UPIS STUDIJA FIZIOTERAPIJE</vt:lpstr>
      <vt:lpstr>USTROJSTVO VŠ IVANIĆ-GRAD</vt:lpstr>
      <vt:lpstr>Ustrojstvo vš ivanić-grad</vt:lpstr>
      <vt:lpstr>RAZINE VAŽNE ZA GRAD</vt:lpstr>
      <vt:lpstr>ODREDNICE STRATEGIJE RAZVOJA</vt:lpstr>
      <vt:lpstr>STUDIJSKI PROGRAM</vt:lpstr>
      <vt:lpstr>Usavršavanje zaposlenika</vt:lpstr>
      <vt:lpstr>KOMPETENCIJE STUDENATA</vt:lpstr>
      <vt:lpstr>Kompetencije studenata</vt:lpstr>
      <vt:lpstr>Kompetencije studenata</vt:lpstr>
      <vt:lpstr>POTPORE ZA OSNIVANJE  VŠ IVANIĆ – GRAD  </vt:lpstr>
      <vt:lpstr>Kako se upisati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Normativni okvir razvoja poduzetništva u RH, s posebnim osvrtom na lokalnu samoupravu</dc:title>
  <dc:creator>Mile Marincic</dc:creator>
  <cp:lastModifiedBy>Mile Marincic</cp:lastModifiedBy>
  <cp:revision>44</cp:revision>
  <dcterms:created xsi:type="dcterms:W3CDTF">2016-12-09T14:05:52Z</dcterms:created>
  <dcterms:modified xsi:type="dcterms:W3CDTF">2018-02-03T18:39:10Z</dcterms:modified>
</cp:coreProperties>
</file>